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chart+xml" PartName="/ppt/charts/chart2.xml"/>
  <Override ContentType="application/vnd.openxmlformats-officedocument.drawingml.chartshapes+xml" PartName="/ppt/drawings/drawing1.xml"/>
  <Override ContentType="application/vnd.openxmlformats-officedocument.drawingml.chart+xml" PartName="/ppt/charts/chart3.xml"/>
  <Override ContentType="application/vnd.openxmlformats-officedocument.drawingml.chartshapes+xml" PartName="/ppt/drawings/drawing2.xml"/>
  <Override ContentType="application/vnd.openxmlformats-officedocument.drawingml.chart+xml" PartName="/ppt/charts/chart4.xml"/>
  <Override ContentType="application/vnd.openxmlformats-officedocument.drawingml.chartshapes+xml" PartName="/ppt/drawings/drawing3.xml"/>
  <Override ContentType="application/vnd.openxmlformats-officedocument.drawingml.chart+xml" PartName="/ppt/charts/chart5.xml"/>
  <Override ContentType="application/vnd.openxmlformats-officedocument.drawingml.chartshapes+xml" PartName="/ppt/drawings/drawing4.xml"/>
  <Override ContentType="application/vnd.openxmlformats-officedocument.drawingml.chart+xml" PartName="/ppt/charts/chart6.xml"/>
  <Override ContentType="application/vnd.openxmlformats-officedocument.drawingml.chartshapes+xml" PartName="/ppt/drawings/drawing5.xml"/>
  <Override ContentType="application/vnd.openxmlformats-officedocument.drawingml.chart+xml" PartName="/ppt/charts/chart7.xml"/>
  <Override ContentType="application/vnd.openxmlformats-officedocument.drawingml.chartshapes+xml" PartName="/ppt/drawings/drawing6.xml"/>
  <Override ContentType="application/vnd.openxmlformats-officedocument.drawingml.chart+xml" PartName="/ppt/charts/chart8.xml"/>
  <Override ContentType="application/vnd.openxmlformats-officedocument.presentationml.notesSlide+xml" PartName="/ppt/notesSlides/notesSlide5.xml"/>
  <Override ContentType="application/vnd.openxmlformats-officedocument.drawingml.chart+xml" PartName="/ppt/charts/chart9.xml"/>
  <Override ContentType="application/vnd.openxmlformats-officedocument.drawingml.chartshapes+xml" PartName="/ppt/drawings/drawing7.xml"/>
  <Override ContentType="application/vnd.openxmlformats-officedocument.drawingml.chart+xml" PartName="/ppt/charts/chart10.xml"/>
  <Override ContentType="application/vnd.openxmlformats-officedocument.drawingml.chartshapes+xml" PartName="/ppt/drawings/drawing8.xml"/>
  <Override ContentType="application/vnd.openxmlformats-officedocument.drawingml.chart+xml" PartName="/ppt/charts/chart11.xml"/>
  <Override ContentType="application/vnd.openxmlformats-officedocument.drawingml.chartshapes+xml" PartName="/ppt/drawings/drawing9.xml"/>
  <Override ContentType="application/vnd.openxmlformats-officedocument.drawingml.chart+xml" PartName="/ppt/charts/chart12.xml"/>
  <Override ContentType="application/vnd.openxmlformats-officedocument.drawingml.chartshapes+xml" PartName="/ppt/drawings/drawing10.xml"/>
  <Override ContentType="application/vnd.openxmlformats-officedocument.drawingml.chart+xml" PartName="/ppt/charts/chart13.xml"/>
  <Override ContentType="application/vnd.openxmlformats-officedocument.drawingml.chartshapes+xml" PartName="/ppt/drawings/drawing11.xml"/>
  <Override ContentType="application/vnd.openxmlformats-officedocument.drawingml.chart+xml" PartName="/ppt/charts/chart14.xml"/>
  <Override ContentType="application/vnd.openxmlformats-officedocument.drawingml.chartshapes+xml" PartName="/ppt/drawings/drawing12.xml"/>
  <Override ContentType="application/vnd.openxmlformats-officedocument.presentationml.notesSlide+xml" PartName="/ppt/notesSlides/notesSlide6.xml"/>
  <Override ContentType="application/vnd.openxmlformats-officedocument.drawingml.chart+xml" PartName="/ppt/charts/chart15.xml"/>
  <Override ContentType="application/vnd.openxmlformats-officedocument.drawingml.chartshapes+xml" PartName="/ppt/drawings/drawing13.xml"/>
  <Override ContentType="application/vnd.openxmlformats-officedocument.drawingml.chart+xml" PartName="/ppt/charts/chart16.xml"/>
  <Override ContentType="application/vnd.openxmlformats-officedocument.drawingml.chartshapes+xml" PartName="/ppt/drawings/drawing14.xml"/>
  <Override ContentType="application/vnd.openxmlformats-officedocument.drawingml.chart+xml" PartName="/ppt/charts/chart17.xml"/>
  <Override ContentType="application/vnd.openxmlformats-officedocument.drawingml.chartshapes+xml" PartName="/ppt/drawings/drawing15.xml"/>
  <Override ContentType="application/vnd.openxmlformats-officedocument.drawingml.chart+xml" PartName="/ppt/charts/chart18.xml"/>
  <Override ContentType="application/vnd.openxmlformats-officedocument.drawingml.chartshapes+xml" PartName="/ppt/drawings/drawing16.xml"/>
  <Override ContentType="application/vnd.openxmlformats-officedocument.presentationml.notesSlide+xml" PartName="/ppt/notesSlides/notesSlide7.xml"/>
  <Override ContentType="application/vnd.openxmlformats-officedocument.drawingml.chart+xml" PartName="/ppt/charts/chart19.xml"/>
  <Override ContentType="application/vnd.openxmlformats-officedocument.drawingml.chartshapes+xml" PartName="/ppt/drawings/drawing17.xml"/>
  <Override ContentType="application/vnd.openxmlformats-officedocument.drawingml.chart+xml" PartName="/ppt/charts/chart20.xml"/>
  <Override ContentType="application/vnd.openxmlformats-officedocument.drawingml.chartshapes+xml" PartName="/ppt/drawings/drawing18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chart+xml" PartName="/ppt/charts/chart21.xml"/>
  <Override ContentType="application/vnd.openxmlformats-officedocument.drawingml.chart+xml" PartName="/ppt/charts/chart22.xml"/>
  <Override ContentType="application/vnd.openxmlformats-officedocument.drawingml.chart+xml" PartName="/ppt/charts/chart23.xml"/>
  <Override ContentType="application/vnd.openxmlformats-officedocument.drawingml.chart+xml" PartName="/ppt/charts/chart24.xml"/>
  <Override ContentType="application/vnd.openxmlformats-officedocument.drawingml.chart+xml" PartName="/ppt/charts/chart25.xml"/>
  <Override ContentType="application/vnd.openxmlformats-officedocument.drawingml.chartshapes+xml" PartName="/ppt/drawings/drawing19.xml"/>
  <Override ContentType="application/vnd.openxmlformats-officedocument.drawingml.chart+xml" PartName="/ppt/charts/chart26.xml"/>
  <Override ContentType="application/vnd.openxmlformats-officedocument.drawingml.chartshapes+xml" PartName="/ppt/drawings/drawing2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drawingml.chart+xml" PartName="/ppt/charts/chart27.xml"/>
  <Override ContentType="application/vnd.openxmlformats-officedocument.drawingml.chartshapes+xml" PartName="/ppt/drawings/drawing21.xml"/>
  <Override ContentType="application/vnd.openxmlformats-officedocument.drawingml.chart+xml" PartName="/ppt/charts/chart28.xml"/>
  <Override ContentType="application/vnd.openxmlformats-officedocument.drawingml.chartshapes+xml" PartName="/ppt/drawings/drawing22.xml"/>
  <Override ContentType="application/vnd.openxmlformats-officedocument.presentationml.notesSlide+xml" PartName="/ppt/notesSlides/notesSlide11.xml"/>
  <Override ContentType="application/vnd.openxmlformats-officedocument.drawingml.chart+xml" PartName="/ppt/charts/chart29.xml"/>
  <Override ContentType="application/vnd.openxmlformats-officedocument.drawingml.chartshapes+xml" PartName="/ppt/drawings/drawing23.xml"/>
  <Override ContentType="application/vnd.openxmlformats-officedocument.drawingml.chart+xml" PartName="/ppt/charts/chart30.xml"/>
  <Override ContentType="application/vnd.openxmlformats-officedocument.drawingml.chartshapes+xml" PartName="/ppt/drawings/drawing24.xml"/>
  <Override ContentType="application/vnd.openxmlformats-officedocument.drawingml.chart+xml" PartName="/ppt/charts/chart31.xml"/>
  <Override ContentType="application/vnd.openxmlformats-officedocument.drawingml.chartshapes+xml" PartName="/ppt/drawings/drawing25.xml"/>
  <Override ContentType="application/vnd.openxmlformats-officedocument.drawingml.chart+xml" PartName="/ppt/charts/chart32.xml"/>
  <Override ContentType="application/vnd.openxmlformats-officedocument.drawingml.chartshapes+xml" PartName="/ppt/drawings/drawing26.xml"/>
  <Override ContentType="application/vnd.openxmlformats-officedocument.drawingml.chart+xml" PartName="/ppt/charts/chart33.xml"/>
  <Override ContentType="application/vnd.openxmlformats-officedocument.drawingml.chartshapes+xml" PartName="/ppt/drawings/drawing27.xml"/>
  <Override ContentType="application/vnd.openxmlformats-officedocument.drawingml.chart+xml" PartName="/ppt/charts/chart34.xml"/>
  <Override ContentType="application/vnd.openxmlformats-officedocument.drawingml.chartshapes+xml" PartName="/ppt/drawings/drawing2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62"/>
  </p:notesMasterIdLst>
  <p:handoutMasterIdLst>
    <p:handoutMasterId r:id="rId63"/>
  </p:handoutMasterIdLst>
  <p:sldIdLst>
    <p:sldId id="385" r:id="rId2"/>
    <p:sldId id="497" r:id="rId3"/>
    <p:sldId id="498" r:id="rId4"/>
    <p:sldId id="502" r:id="rId5"/>
    <p:sldId id="504" r:id="rId6"/>
    <p:sldId id="505" r:id="rId7"/>
    <p:sldId id="549" r:id="rId8"/>
    <p:sldId id="555" r:id="rId9"/>
    <p:sldId id="553" r:id="rId10"/>
    <p:sldId id="506" r:id="rId11"/>
    <p:sldId id="486" r:id="rId12"/>
    <p:sldId id="500" r:id="rId13"/>
    <p:sldId id="557" r:id="rId14"/>
    <p:sldId id="488" r:id="rId15"/>
    <p:sldId id="512" r:id="rId16"/>
    <p:sldId id="510" r:id="rId17"/>
    <p:sldId id="489" r:id="rId18"/>
    <p:sldId id="364" r:id="rId19"/>
    <p:sldId id="365" r:id="rId20"/>
    <p:sldId id="439" r:id="rId21"/>
    <p:sldId id="559" r:id="rId22"/>
    <p:sldId id="366" r:id="rId23"/>
    <p:sldId id="479" r:id="rId24"/>
    <p:sldId id="560" r:id="rId25"/>
    <p:sldId id="514" r:id="rId26"/>
    <p:sldId id="515" r:id="rId27"/>
    <p:sldId id="561" r:id="rId28"/>
    <p:sldId id="516" r:id="rId29"/>
    <p:sldId id="517" r:id="rId30"/>
    <p:sldId id="518" r:id="rId31"/>
    <p:sldId id="519" r:id="rId32"/>
    <p:sldId id="563" r:id="rId33"/>
    <p:sldId id="520" r:id="rId34"/>
    <p:sldId id="522" r:id="rId35"/>
    <p:sldId id="565" r:id="rId36"/>
    <p:sldId id="524" r:id="rId37"/>
    <p:sldId id="525" r:id="rId38"/>
    <p:sldId id="526" r:id="rId39"/>
    <p:sldId id="527" r:id="rId40"/>
    <p:sldId id="528" r:id="rId41"/>
    <p:sldId id="529" r:id="rId42"/>
    <p:sldId id="567" r:id="rId43"/>
    <p:sldId id="531" r:id="rId44"/>
    <p:sldId id="568" r:id="rId45"/>
    <p:sldId id="533" r:id="rId46"/>
    <p:sldId id="569" r:id="rId47"/>
    <p:sldId id="537" r:id="rId48"/>
    <p:sldId id="538" r:id="rId49"/>
    <p:sldId id="570" r:id="rId50"/>
    <p:sldId id="571" r:id="rId51"/>
    <p:sldId id="572" r:id="rId52"/>
    <p:sldId id="573" r:id="rId53"/>
    <p:sldId id="460" r:id="rId54"/>
    <p:sldId id="574" r:id="rId55"/>
    <p:sldId id="462" r:id="rId56"/>
    <p:sldId id="415" r:id="rId57"/>
    <p:sldId id="575" r:id="rId58"/>
    <p:sldId id="543" r:id="rId59"/>
    <p:sldId id="544" r:id="rId60"/>
    <p:sldId id="545" r:id="rId6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EFBDA"/>
    <a:srgbClr val="FFFFCC"/>
    <a:srgbClr val="EA0000"/>
    <a:srgbClr val="002060"/>
    <a:srgbClr val="C489FF"/>
    <a:srgbClr val="9933FF"/>
    <a:srgbClr val="F3E7FF"/>
    <a:srgbClr val="3B1D15"/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56" autoAdjust="0"/>
    <p:restoredTop sz="91145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Finupr3\&#1072;&#1088;&#1093;&#1080;&#1074;\&#1044;&#1054;&#1061;&#1054;&#1044;&#1067;%202018&#1075;\&#1050;%20&#1041;&#1070;&#1044;&#1046;&#1045;&#1058;&#1059;\&#1056;&#1040;&#1049;%20&#1073;&#1102;&#1076;&#1078;&#1077;&#1090;\&#1041;&#1102;&#1076;&#1078;&#1077;&#1090;%20&#1076;&#1083;&#1103;%20&#1075;&#1088;&#1072;&#1078;&#1076;&#1072;&#1085;\&#1050;&#1085;&#1080;&#1075;&#1072;1%20&#1082;%202017%20&#1075;&#1086;&#1076;&#1091;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../embeddings/oleObject1.bin"/></Relationships>
</file>

<file path=ppt/charts/_rels/chart14.xml.rels><?xml version="1.0" encoding="UTF-8" standalone="yes" ?><Relationships xmlns="http://schemas.openxmlformats.org/package/2006/relationships"><Relationship Id="rId2" Target="../drawings/drawing1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2" Target="../drawings/drawing1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2" Target="../drawings/drawing1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7.xml.rels><?xml version="1.0" encoding="UTF-8" standalone="yes" ?><Relationships xmlns="http://schemas.openxmlformats.org/package/2006/relationships"><Relationship Id="rId2" Target="../drawings/drawing1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8.xml.rels><?xml version="1.0" encoding="UTF-8" standalone="yes" ?><Relationships xmlns="http://schemas.openxmlformats.org/package/2006/relationships"><Relationship Id="rId2" Target="../drawings/drawing16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9.xml.rels><?xml version="1.0" encoding="UTF-8" standalone="yes" ?><Relationships xmlns="http://schemas.openxmlformats.org/package/2006/relationships"><Relationship Id="rId2" Target="../drawings/drawing17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0.xml.rels><?xml version="1.0" encoding="UTF-8" standalone="yes" ?><Relationships xmlns="http://schemas.openxmlformats.org/package/2006/relationships"><Relationship Id="rId2" Target="../drawings/drawing18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5.xml.rels><?xml version="1.0" encoding="UTF-8" standalone="yes" ?><Relationships xmlns="http://schemas.openxmlformats.org/package/2006/relationships"><Relationship Id="rId2" Target="../drawings/drawing19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6.xml.rels><?xml version="1.0" encoding="UTF-8" standalone="yes" ?><Relationships xmlns="http://schemas.openxmlformats.org/package/2006/relationships"><Relationship Id="rId2" Target="../drawings/drawing20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7.xml.rels><?xml version="1.0" encoding="UTF-8" standalone="yes" ?><Relationships xmlns="http://schemas.openxmlformats.org/package/2006/relationships"><Relationship Id="rId2" Target="../drawings/drawing2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8.xml.rels><?xml version="1.0" encoding="UTF-8" standalone="yes" ?><Relationships xmlns="http://schemas.openxmlformats.org/package/2006/relationships"><Relationship Id="rId2" Target="../drawings/drawing2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9.xml.rels><?xml version="1.0" encoding="UTF-8" standalone="yes" ?><Relationships xmlns="http://schemas.openxmlformats.org/package/2006/relationships"><Relationship Id="rId2" Target="../drawings/drawing2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2" Target="../drawings/drawing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0.xml.rels><?xml version="1.0" encoding="UTF-8" standalone="yes" ?><Relationships xmlns="http://schemas.openxmlformats.org/package/2006/relationships"><Relationship Id="rId2" Target="../drawings/drawing2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1.xml.rels><?xml version="1.0" encoding="UTF-8" standalone="yes" ?><Relationships xmlns="http://schemas.openxmlformats.org/package/2006/relationships"><Relationship Id="rId2" Target="../drawings/drawing2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2.xml.rels><?xml version="1.0" encoding="UTF-8" standalone="yes" ?><Relationships xmlns="http://schemas.openxmlformats.org/package/2006/relationships"><Relationship Id="rId2" Target="../drawings/drawing26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3.xml.rels><?xml version="1.0" encoding="UTF-8" standalone="yes" ?><Relationships xmlns="http://schemas.openxmlformats.org/package/2006/relationships"><Relationship Id="rId2" Target="../drawings/drawing27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4.xml.rels><?xml version="1.0" encoding="UTF-8" standalone="yes" ?><Relationships xmlns="http://schemas.openxmlformats.org/package/2006/relationships"><Relationship Id="rId2" Target="../drawings/drawing28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2" Target="../drawings/drawing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2" Target="../drawings/drawing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2" Target="../drawings/drawing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2" Target="../drawings/drawing6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2" Target="../drawings/drawing7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71741032371027E-2"/>
          <c:y val="6.0659813356663754E-2"/>
          <c:w val="0.87087270341209089"/>
          <c:h val="0.7982250656167978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447360"/>
        <c:axId val="89228032"/>
        <c:axId val="0"/>
      </c:bar3DChart>
      <c:catAx>
        <c:axId val="124447360"/>
        <c:scaling>
          <c:orientation val="minMax"/>
        </c:scaling>
        <c:delete val="1"/>
        <c:axPos val="b"/>
        <c:majorTickMark val="out"/>
        <c:minorTickMark val="none"/>
        <c:tickLblPos val="none"/>
        <c:crossAx val="89228032"/>
        <c:crosses val="autoZero"/>
        <c:auto val="1"/>
        <c:lblAlgn val="ctr"/>
        <c:lblOffset val="100"/>
        <c:noMultiLvlLbl val="0"/>
      </c:catAx>
      <c:valAx>
        <c:axId val="892280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4447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02839148140628"/>
          <c:y val="4.1045491259052394E-2"/>
          <c:w val="0.845122392524567"/>
          <c:h val="0.94446586153964773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16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D4EEC8"/>
              </a:solidFill>
            </c:spPr>
          </c:dPt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0861220472440974E-2"/>
          <c:y val="0.7638888888888952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63556025166899E-2"/>
          <c:y val="0.2278593588291801"/>
          <c:w val="0.9540862347277983"/>
          <c:h val="0.77214040845191034"/>
        </c:manualLayout>
      </c:layout>
      <c:pie3DChart>
        <c:varyColors val="1"/>
        <c:ser>
          <c:idx val="0"/>
          <c:order val="0"/>
          <c:tx>
            <c:strRef>
              <c:f>'2018г'!$A$27</c:f>
              <c:strCache>
                <c:ptCount val="1"/>
              </c:strCache>
            </c:strRef>
          </c:tx>
          <c:explosion val="24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D4EEC8"/>
              </a:solidFill>
            </c:spPr>
          </c:dPt>
          <c:cat>
            <c:strRef>
              <c:f>'2018г'!$B$26:$D$26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'2018г'!$B$27:$D$27</c:f>
              <c:numCache>
                <c:formatCode>0.0%</c:formatCode>
                <c:ptCount val="3"/>
                <c:pt idx="0">
                  <c:v>1.9000000000000135E-2</c:v>
                </c:pt>
                <c:pt idx="1">
                  <c:v>0.37800000000000206</c:v>
                </c:pt>
                <c:pt idx="2">
                  <c:v>0.60300000000000065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5062030144798728E-2"/>
          <c:y val="0.7927819265105864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75791307740875"/>
          <c:y val="0.45156013256415595"/>
          <c:w val="0.61915383540308899"/>
          <c:h val="0.53904530993505217"/>
        </c:manualLayout>
      </c:layout>
      <c:pie3DChart>
        <c:varyColors val="1"/>
        <c:ser>
          <c:idx val="0"/>
          <c:order val="0"/>
          <c:tx>
            <c:strRef>
              <c:f>'2018г'!$A$49</c:f>
              <c:strCache>
                <c:ptCount val="1"/>
              </c:strCache>
            </c:strRef>
          </c:tx>
          <c:spPr>
            <a:solidFill>
              <a:srgbClr val="D4EEC8"/>
            </a:solidFill>
          </c:spPr>
          <c:explosion val="19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6.4149544584239715E-2"/>
                  <c:y val="-2.0868471551194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2,4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115055444473237"/>
                  <c:y val="5.80650589742720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28,3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540268125383459"/>
                  <c:y val="-0.123584176769573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69,3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'2018г'!$B$48:$D$48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'2018г'!$B$49:$D$49</c:f>
              <c:numCache>
                <c:formatCode>0.0%</c:formatCode>
                <c:ptCount val="3"/>
                <c:pt idx="0">
                  <c:v>1.9000000000000135E-2</c:v>
                </c:pt>
                <c:pt idx="1">
                  <c:v>0.37300000000000205</c:v>
                </c:pt>
                <c:pt idx="2">
                  <c:v>0.60800000000000065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327570324248059"/>
          <c:y val="0.10080009216269574"/>
          <c:w val="0.37161099920129986"/>
          <c:h val="0.4506461907198998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31933508311739"/>
          <c:y val="0.8472222222222222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2977238523053"/>
          <c:y val="0.1404589409695115"/>
          <c:w val="0.79040763183595042"/>
          <c:h val="0.8595410590304885"/>
        </c:manualLayout>
      </c:layout>
      <c:pie3DChart>
        <c:varyColors val="1"/>
        <c:ser>
          <c:idx val="0"/>
          <c:order val="0"/>
          <c:tx>
            <c:strRef>
              <c:f>'2018г'!$A$3</c:f>
              <c:strCache>
                <c:ptCount val="1"/>
              </c:strCache>
            </c:strRef>
          </c:tx>
          <c:explosion val="27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D4EEC8"/>
              </a:solidFill>
            </c:spPr>
          </c:dPt>
          <c:dLbls>
            <c:dLbl>
              <c:idx val="0"/>
              <c:layout>
                <c:manualLayout>
                  <c:x val="-8.7163899013613558E-2"/>
                  <c:y val="-5.6990288230334449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libri" panose="020F0502020204030204" pitchFamily="34" charset="0"/>
                      </a:rPr>
                      <a:t>2,3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'2018г'!$B$3:$D$3</c:f>
              <c:numCache>
                <c:formatCode>0.0%</c:formatCode>
                <c:ptCount val="3"/>
                <c:pt idx="0">
                  <c:v>1.7999999999999999E-2</c:v>
                </c:pt>
                <c:pt idx="1">
                  <c:v>0.36000000000000032</c:v>
                </c:pt>
                <c:pt idx="2">
                  <c:v>0.62200000000000411</c:v>
                </c:pt>
              </c:numCache>
            </c:numRef>
          </c:val>
        </c:ser>
        <c:ser>
          <c:idx val="1"/>
          <c:order val="1"/>
          <c:tx>
            <c:strRef>
              <c:f>'2018г'!$A$4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'2018г'!$B$4:$D$4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'2018г'!$A$5</c:f>
              <c:strCache>
                <c:ptCount val="1"/>
              </c:strCache>
            </c:strRef>
          </c:tx>
          <c:explosion val="25"/>
          <c:cat>
            <c:strRef>
              <c:f>'2018г'!$B$2:$D$2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'2018г'!$B$5:$D$5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6284679853499E-3"/>
          <c:y val="9.1576412223648346E-2"/>
          <c:w val="0.64340656827112586"/>
          <c:h val="0.739889279070102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год: 562,5 млн.рублей</c:v>
                </c:pt>
              </c:strCache>
            </c:strRef>
          </c:tx>
          <c:dPt>
            <c:idx val="0"/>
            <c:bubble3D val="0"/>
            <c:spPr>
              <a:solidFill>
                <a:srgbClr val="C2D5FA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D5ABFF"/>
              </a:solidFill>
            </c:spPr>
          </c:dPt>
          <c:dPt>
            <c:idx val="4"/>
            <c:bubble3D val="0"/>
            <c:spPr>
              <a:solidFill>
                <a:srgbClr val="FFFF66"/>
              </a:solidFill>
            </c:spPr>
          </c:dPt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на совокупный доход</c:v>
                </c:pt>
                <c:pt idx="3">
                  <c:v>Доходы от сдачи в аренду имущества и земли</c:v>
                </c:pt>
                <c:pt idx="4">
                  <c:v>Доходы от оказания платных услуг</c:v>
                </c:pt>
                <c:pt idx="5">
                  <c:v>Земельный налог</c:v>
                </c:pt>
                <c:pt idx="6">
                  <c:v>Налог на имущество физических лиц</c:v>
                </c:pt>
                <c:pt idx="7">
                  <c:v>Госпошлина</c:v>
                </c:pt>
                <c:pt idx="8">
                  <c:v>Доходы от продажи имущества и земли</c:v>
                </c:pt>
                <c:pt idx="9">
                  <c:v>Штрафы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EFBDA">
            <a:alpha val="50000"/>
          </a:srgbClr>
        </a:solidFill>
      </c:spPr>
    </c:plotArea>
    <c:legend>
      <c:legendPos val="r"/>
      <c:layout>
        <c:manualLayout>
          <c:xMode val="edge"/>
          <c:yMode val="edge"/>
          <c:x val="0.6604890539706606"/>
          <c:y val="8.2743254351682238E-4"/>
          <c:w val="0.3306183766696324"/>
          <c:h val="0.92050518452286523"/>
        </c:manualLayout>
      </c:layout>
      <c:overlay val="0"/>
      <c:txPr>
        <a:bodyPr/>
        <a:lstStyle/>
        <a:p>
          <a:pPr>
            <a:defRPr sz="1200" baseline="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  <a:alpha val="7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0520682887085"/>
          <c:y val="4.5790643857999518E-2"/>
          <c:w val="0.6344086768136874"/>
          <c:h val="0.830988538089129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057216"/>
        <c:axId val="204063104"/>
        <c:axId val="0"/>
      </c:bar3DChart>
      <c:catAx>
        <c:axId val="204057216"/>
        <c:scaling>
          <c:orientation val="minMax"/>
        </c:scaling>
        <c:delete val="1"/>
        <c:axPos val="b"/>
        <c:majorTickMark val="out"/>
        <c:minorTickMark val="none"/>
        <c:tickLblPos val="nextTo"/>
        <c:crossAx val="204063104"/>
        <c:crosses val="autoZero"/>
        <c:auto val="1"/>
        <c:lblAlgn val="ctr"/>
        <c:lblOffset val="100"/>
        <c:noMultiLvlLbl val="0"/>
      </c:catAx>
      <c:valAx>
        <c:axId val="20406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4057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99807277649421"/>
          <c:y val="8.9324763373175339E-2"/>
          <c:w val="0.6344086768136874"/>
          <c:h val="0.74925651892337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799936"/>
        <c:axId val="203801728"/>
        <c:axId val="0"/>
      </c:bar3DChart>
      <c:catAx>
        <c:axId val="203799936"/>
        <c:scaling>
          <c:orientation val="minMax"/>
        </c:scaling>
        <c:delete val="1"/>
        <c:axPos val="b"/>
        <c:majorTickMark val="out"/>
        <c:minorTickMark val="none"/>
        <c:tickLblPos val="nextTo"/>
        <c:crossAx val="203801728"/>
        <c:crosses val="autoZero"/>
        <c:auto val="1"/>
        <c:lblAlgn val="ctr"/>
        <c:lblOffset val="100"/>
        <c:noMultiLvlLbl val="0"/>
      </c:catAx>
      <c:valAx>
        <c:axId val="203801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37999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0520682887085"/>
          <c:y val="4.5790643857999518E-2"/>
          <c:w val="0.6344086768136874"/>
          <c:h val="0.830988538089129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841920"/>
        <c:axId val="203843456"/>
        <c:axId val="0"/>
      </c:bar3DChart>
      <c:catAx>
        <c:axId val="203841920"/>
        <c:scaling>
          <c:orientation val="minMax"/>
        </c:scaling>
        <c:delete val="1"/>
        <c:axPos val="b"/>
        <c:majorTickMark val="out"/>
        <c:minorTickMark val="none"/>
        <c:tickLblPos val="nextTo"/>
        <c:crossAx val="203843456"/>
        <c:crosses val="autoZero"/>
        <c:auto val="1"/>
        <c:lblAlgn val="ctr"/>
        <c:lblOffset val="100"/>
        <c:noMultiLvlLbl val="0"/>
      </c:catAx>
      <c:valAx>
        <c:axId val="20384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3841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280984130385021"/>
          <c:y val="0.86675164743417721"/>
          <c:w val="0.59438031739229957"/>
          <c:h val="0.13324835256582282"/>
        </c:manualLayout>
      </c:layout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60283732970014E-2"/>
          <c:y val="0.15325516381408258"/>
          <c:w val="0.90448978584777329"/>
          <c:h val="0.558198749019528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1143.5</c:v>
                </c:pt>
                <c:pt idx="1">
                  <c:v>1083</c:v>
                </c:pt>
                <c:pt idx="2">
                  <c:v>841.1</c:v>
                </c:pt>
                <c:pt idx="3">
                  <c:v>789.4</c:v>
                </c:pt>
                <c:pt idx="4">
                  <c:v>979.2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85568"/>
        <c:axId val="203985664"/>
      </c:lineChart>
      <c:catAx>
        <c:axId val="2038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3985664"/>
        <c:crosses val="autoZero"/>
        <c:auto val="1"/>
        <c:lblAlgn val="ctr"/>
        <c:lblOffset val="100"/>
        <c:noMultiLvlLbl val="0"/>
      </c:catAx>
      <c:valAx>
        <c:axId val="203985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88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0529941117654"/>
          <c:y val="0.1270051972545056"/>
          <c:w val="0.6344086768136874"/>
          <c:h val="0.7197992493587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192384"/>
        <c:axId val="204206464"/>
      </c:barChart>
      <c:catAx>
        <c:axId val="20419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204206464"/>
        <c:crosses val="autoZero"/>
        <c:auto val="1"/>
        <c:lblAlgn val="ctr"/>
        <c:lblOffset val="100"/>
        <c:noMultiLvlLbl val="0"/>
      </c:catAx>
      <c:valAx>
        <c:axId val="204206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4192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3238319065321"/>
          <c:y val="5.6484768265046226E-2"/>
          <c:w val="0.85290525323182331"/>
          <c:h val="0.82449745636377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F2E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4224.8</c:v>
                </c:pt>
                <c:pt idx="1">
                  <c:v>4690.8</c:v>
                </c:pt>
                <c:pt idx="2">
                  <c:v>4973.8</c:v>
                </c:pt>
                <c:pt idx="3">
                  <c:v>5224.3999999999996</c:v>
                </c:pt>
                <c:pt idx="4">
                  <c:v>5482.3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129920"/>
        <c:axId val="66131456"/>
      </c:barChart>
      <c:catAx>
        <c:axId val="6612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6131456"/>
        <c:crosses val="autoZero"/>
        <c:auto val="1"/>
        <c:lblAlgn val="ctr"/>
        <c:lblOffset val="100"/>
        <c:noMultiLvlLbl val="0"/>
      </c:catAx>
      <c:valAx>
        <c:axId val="6613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612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99807277649421"/>
          <c:y val="8.9324763373175339E-2"/>
          <c:w val="0.6344086768136874"/>
          <c:h val="0.74925651892337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77792"/>
        <c:axId val="204579584"/>
      </c:barChart>
      <c:catAx>
        <c:axId val="204577792"/>
        <c:scaling>
          <c:orientation val="minMax"/>
        </c:scaling>
        <c:delete val="1"/>
        <c:axPos val="b"/>
        <c:majorTickMark val="out"/>
        <c:minorTickMark val="none"/>
        <c:tickLblPos val="nextTo"/>
        <c:crossAx val="204579584"/>
        <c:crosses val="autoZero"/>
        <c:auto val="1"/>
        <c:lblAlgn val="ctr"/>
        <c:lblOffset val="100"/>
        <c:noMultiLvlLbl val="0"/>
      </c:catAx>
      <c:valAx>
        <c:axId val="204579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4577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2000" dirty="0" smtClean="0">
                <a:solidFill>
                  <a:srgbClr val="612A8A"/>
                </a:solidFill>
                <a:effectLst/>
                <a:latin typeface="Calibri" panose="020F0502020204030204" pitchFamily="34" charset="0"/>
              </a:rPr>
              <a:t>2026 год</a:t>
            </a:r>
            <a:endParaRPr lang="ru-RU" sz="2000" dirty="0">
              <a:solidFill>
                <a:srgbClr val="612A8A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8.4201054503809061E-2"/>
          <c:y val="0.10718603599453379"/>
        </c:manualLayout>
      </c:layout>
      <c:overlay val="0"/>
      <c:spPr>
        <a:solidFill>
          <a:schemeClr val="bg1"/>
        </a:solidFill>
        <a:ln>
          <a:solidFill>
            <a:srgbClr val="7030A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028503821623493"/>
          <c:w val="0.60640964607255476"/>
          <c:h val="0.696017207070115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CCFF66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1144140786018584E-2"/>
                  <c:y val="3.0267020985776613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9,5%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856549687625571E-2"/>
                  <c:y val="-2.230817613324453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4,8%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5248721066299E-2"/>
                  <c:y val="9.104442891972923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0575553910417E-2"/>
                  <c:y val="-0.118553302331645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985365073662639E-4"/>
                  <c:y val="-7.003198206574370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7,5%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365569973014425E-3"/>
                  <c:y val="6.489758997317417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0,3%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246796046545191"/>
                  <c:y val="-0.1362801234832225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73,1 %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691365549206891E-2"/>
                  <c:y val="-1.22412708666865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0 %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Средства массовой информации</c:v>
                </c:pt>
                <c:pt idx="6">
                  <c:v>Отрасли социальной сферы</c:v>
                </c:pt>
                <c:pt idx="7">
                  <c:v>Условно утверждаемые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  <c:pt idx="5">
                  <c:v>5</c:v>
                </c:pt>
                <c:pt idx="6">
                  <c:v>70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44309355035318"/>
          <c:y val="3.3558385311282427E-2"/>
          <c:w val="0.35403088649547765"/>
          <c:h val="0.83866992190766054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2000" dirty="0" smtClean="0">
                <a:solidFill>
                  <a:srgbClr val="612A8A"/>
                </a:solidFill>
                <a:effectLst/>
                <a:latin typeface="Calibri" panose="020F0502020204030204" pitchFamily="34" charset="0"/>
              </a:rPr>
              <a:t>2027 год</a:t>
            </a:r>
            <a:endParaRPr lang="ru-RU" sz="2000" dirty="0">
              <a:solidFill>
                <a:srgbClr val="612A8A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3.4152119032125193E-2"/>
          <c:y val="2.4495735041785479E-2"/>
        </c:manualLayout>
      </c:layout>
      <c:overlay val="0"/>
      <c:spPr>
        <a:solidFill>
          <a:schemeClr val="bg1"/>
        </a:solidFill>
        <a:ln>
          <a:solidFill>
            <a:srgbClr val="7030A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446660048525073E-3"/>
          <c:y val="0.23046328185757137"/>
          <c:w val="0.71103540284601141"/>
          <c:h val="0.75441921383735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CCFF66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2.6227306287233597E-2"/>
                  <c:y val="-1.612436581120616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9,3%</a:t>
                    </a:r>
                    <a:endParaRPr lang="en-US" sz="1400" b="1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86599338424762E-2"/>
                  <c:y val="-4.477558049105655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5,7%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823541111919466E-2"/>
                  <c:y val="0.1038622692716682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4,1%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905956685816275E-2"/>
                  <c:y val="-0.1110991635849984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180583877777022E-2"/>
                  <c:y val="0.1410954338406844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0,3%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29773215162473E-2"/>
                  <c:y val="-0.1524493310267113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6,2%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82671011464676"/>
                  <c:y val="-0.1703620232672560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72,2%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1,6%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Средства массовой информации</c:v>
                </c:pt>
                <c:pt idx="6">
                  <c:v>Отрасли социальной сферы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5</c:v>
                </c:pt>
                <c:pt idx="6">
                  <c:v>70</c:v>
                </c:pt>
                <c:pt idx="7">
                  <c:v>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4">
                    <a:lumMod val="75000"/>
                  </a:schemeClr>
                </a:solidFill>
                <a:effectLst/>
              </a:defRPr>
            </a:pPr>
            <a:r>
              <a:rPr lang="ru-RU" sz="2000" dirty="0" smtClean="0">
                <a:solidFill>
                  <a:srgbClr val="612A8A"/>
                </a:solidFill>
                <a:effectLst/>
                <a:latin typeface="Calibri" panose="020F0502020204030204" pitchFamily="34" charset="0"/>
              </a:rPr>
              <a:t>2028 год</a:t>
            </a:r>
            <a:endParaRPr lang="ru-RU" sz="2000" dirty="0">
              <a:solidFill>
                <a:srgbClr val="612A8A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3.7455260819292339E-2"/>
          <c:y val="4.918007685755714E-2"/>
        </c:manualLayout>
      </c:layout>
      <c:overlay val="0"/>
      <c:spPr>
        <a:solidFill>
          <a:schemeClr val="bg1"/>
        </a:solidFill>
        <a:ln>
          <a:solidFill>
            <a:srgbClr val="7030A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108155070377"/>
          <c:y val="0.15074054271747583"/>
          <c:w val="0.72826478876084477"/>
          <c:h val="0.83162254850782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CCFF66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3.6445697952752786E-2"/>
                  <c:y val="-2.522794645710145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7,8%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303911998886585E-2"/>
                  <c:y val="-3.992334185090545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4,3%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856433984872349E-2"/>
                  <c:y val="0.238856446505943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17,6%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995446521582046E-2"/>
                  <c:y val="-9.293203532940784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0,5%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949795053639383E-3"/>
                  <c:y val="-0.1811663287412509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3,6%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40118970577416E-2"/>
                  <c:y val="4.101245694922786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Calibri" panose="020F0502020204030204" pitchFamily="34" charset="0"/>
                      </a:rPr>
                      <a:t>0,2%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0670762938425183"/>
                  <c:y val="-0.145366139873347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63,2%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925133073380027E-2"/>
                  <c:y val="-1.515526052660815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libri" panose="020F0502020204030204" pitchFamily="34" charset="0"/>
                      </a:rPr>
                      <a:t>2,8%</a:t>
                    </a:r>
                    <a:endParaRPr lang="en-US" sz="1400" dirty="0">
                      <a:latin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 вопросы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Средства массовой информации</c:v>
                </c:pt>
                <c:pt idx="6">
                  <c:v>Отрасли социальной сферы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5</c:v>
                </c:pt>
                <c:pt idx="6">
                  <c:v>70</c:v>
                </c:pt>
                <c:pt idx="7">
                  <c:v>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0200718438692"/>
          <c:y val="7.3139096405794315E-2"/>
          <c:w val="0.50230381809428581"/>
          <c:h val="0.89850736875924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5BB4C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258193534051778"/>
          <c:y val="0.12422640034579097"/>
          <c:w val="0.2001899788912343"/>
          <c:h val="0.86091485559749137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4251968503939E-2"/>
          <c:y val="3.2815045103891917E-2"/>
          <c:w val="0.80309908136482944"/>
          <c:h val="0.9518712671809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30</c:v>
                </c:pt>
                <c:pt idx="5">
                  <c:v>32</c:v>
                </c:pt>
                <c:pt idx="6">
                  <c:v>34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276352"/>
        <c:axId val="192277888"/>
      </c:barChart>
      <c:catAx>
        <c:axId val="19227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2277888"/>
        <c:crosses val="autoZero"/>
        <c:auto val="1"/>
        <c:lblAlgn val="ctr"/>
        <c:lblOffset val="100"/>
        <c:noMultiLvlLbl val="0"/>
      </c:catAx>
      <c:valAx>
        <c:axId val="19227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27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50918635170598E-2"/>
          <c:y val="2.1876696735927945E-2"/>
          <c:w val="0.80309908136482944"/>
          <c:h val="0.9518712671809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30</c:v>
                </c:pt>
                <c:pt idx="5">
                  <c:v>32</c:v>
                </c:pt>
                <c:pt idx="6">
                  <c:v>34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21984"/>
        <c:axId val="209744256"/>
      </c:barChart>
      <c:catAx>
        <c:axId val="209721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744256"/>
        <c:crosses val="autoZero"/>
        <c:auto val="1"/>
        <c:lblAlgn val="ctr"/>
        <c:lblOffset val="100"/>
        <c:noMultiLvlLbl val="0"/>
      </c:catAx>
      <c:valAx>
        <c:axId val="20974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72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669</c:v>
                </c:pt>
                <c:pt idx="1">
                  <c:v>662</c:v>
                </c:pt>
                <c:pt idx="2">
                  <c:v>670</c:v>
                </c:pt>
                <c:pt idx="3">
                  <c:v>683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443648"/>
        <c:axId val="210474112"/>
      </c:barChart>
      <c:catAx>
        <c:axId val="21044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0474112"/>
        <c:crosses val="autoZero"/>
        <c:auto val="1"/>
        <c:lblAlgn val="ctr"/>
        <c:lblOffset val="100"/>
        <c:noMultiLvlLbl val="0"/>
      </c:catAx>
      <c:valAx>
        <c:axId val="210474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44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1014873337408E-2"/>
          <c:y val="9.4005745823637452E-2"/>
          <c:w val="0.9481255480561841"/>
          <c:h val="0.72276123373288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</c:v>
                </c:pt>
                <c:pt idx="1">
                  <c:v>195</c:v>
                </c:pt>
                <c:pt idx="2">
                  <c:v>151</c:v>
                </c:pt>
                <c:pt idx="3">
                  <c:v>162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506112"/>
        <c:axId val="210507648"/>
      </c:barChart>
      <c:catAx>
        <c:axId val="21050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0507648"/>
        <c:crosses val="autoZero"/>
        <c:auto val="1"/>
        <c:lblAlgn val="ctr"/>
        <c:lblOffset val="100"/>
        <c:noMultiLvlLbl val="0"/>
      </c:catAx>
      <c:valAx>
        <c:axId val="210507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5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B4C9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6.5</c:v>
                </c:pt>
                <c:pt idx="2">
                  <c:v>5.8</c:v>
                </c:pt>
                <c:pt idx="3">
                  <c:v>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1222912"/>
        <c:axId val="211224448"/>
      </c:barChart>
      <c:catAx>
        <c:axId val="21122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1224448"/>
        <c:crosses val="autoZero"/>
        <c:auto val="1"/>
        <c:lblAlgn val="ctr"/>
        <c:lblOffset val="100"/>
        <c:noMultiLvlLbl val="0"/>
      </c:catAx>
      <c:valAx>
        <c:axId val="21122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22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2838191040856"/>
          <c:y val="9.145021468202881E-2"/>
          <c:w val="0.86100275256772241"/>
          <c:h val="0.77855986177728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AC3DC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1162.9000000000001</c:v>
                </c:pt>
                <c:pt idx="1">
                  <c:v>1320</c:v>
                </c:pt>
                <c:pt idx="2">
                  <c:v>1455</c:v>
                </c:pt>
                <c:pt idx="3">
                  <c:v>1590</c:v>
                </c:pt>
                <c:pt idx="4">
                  <c:v>1740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146304"/>
        <c:axId val="66147840"/>
      </c:barChart>
      <c:catAx>
        <c:axId val="66146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6147840"/>
        <c:crosses val="autoZero"/>
        <c:auto val="1"/>
        <c:lblAlgn val="ctr"/>
        <c:lblOffset val="100"/>
        <c:noMultiLvlLbl val="0"/>
      </c:catAx>
      <c:valAx>
        <c:axId val="66147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6614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</c:v>
                </c:pt>
                <c:pt idx="1">
                  <c:v>95</c:v>
                </c:pt>
                <c:pt idx="2">
                  <c:v>101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1464192"/>
        <c:axId val="211465728"/>
      </c:barChart>
      <c:catAx>
        <c:axId val="21146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1465728"/>
        <c:crosses val="autoZero"/>
        <c:auto val="1"/>
        <c:lblAlgn val="ctr"/>
        <c:lblOffset val="100"/>
        <c:noMultiLvlLbl val="0"/>
      </c:catAx>
      <c:valAx>
        <c:axId val="21146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46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14</c:v>
                </c:pt>
                <c:pt idx="2">
                  <c:v>9.4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54732800"/>
        <c:axId val="154734592"/>
      </c:barChart>
      <c:catAx>
        <c:axId val="154732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734592"/>
        <c:crosses val="autoZero"/>
        <c:auto val="1"/>
        <c:lblAlgn val="ctr"/>
        <c:lblOffset val="100"/>
        <c:noMultiLvlLbl val="0"/>
      </c:catAx>
      <c:valAx>
        <c:axId val="15473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73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50.5</c:v>
                </c:pt>
                <c:pt idx="1">
                  <c:v>51</c:v>
                </c:pt>
                <c:pt idx="2">
                  <c:v>48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54240896"/>
        <c:axId val="154242432"/>
      </c:barChart>
      <c:catAx>
        <c:axId val="15424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242432"/>
        <c:crosses val="autoZero"/>
        <c:auto val="1"/>
        <c:lblAlgn val="ctr"/>
        <c:lblOffset val="100"/>
        <c:noMultiLvlLbl val="0"/>
      </c:catAx>
      <c:valAx>
        <c:axId val="15424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24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216</c:v>
                </c:pt>
                <c:pt idx="1">
                  <c:v>70</c:v>
                </c:pt>
                <c:pt idx="2">
                  <c:v>78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2025 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54453120"/>
        <c:axId val="154454656"/>
      </c:barChart>
      <c:catAx>
        <c:axId val="15445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7030A0"/>
                </a:solidFill>
              </a:defRPr>
            </a:pPr>
            <a:endParaRPr lang="ru-RU"/>
          </a:p>
        </c:txPr>
        <c:crossAx val="154454656"/>
        <c:crosses val="autoZero"/>
        <c:auto val="1"/>
        <c:lblAlgn val="ctr"/>
        <c:lblOffset val="100"/>
        <c:noMultiLvlLbl val="0"/>
      </c:catAx>
      <c:valAx>
        <c:axId val="154454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45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92990871112484E-2"/>
          <c:y val="0.16943920482265257"/>
          <c:w val="0.71278100177283477"/>
          <c:h val="0.71192119957685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C489FF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01.01.2027</c:v>
                </c:pt>
                <c:pt idx="1">
                  <c:v>на 01.01.2028</c:v>
                </c:pt>
                <c:pt idx="2">
                  <c:v>на 01.01.2029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50% от налоговых и неналоговых доходов (без допнорматива)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01.01.2027</c:v>
                </c:pt>
                <c:pt idx="1">
                  <c:v>на 01.01.2028</c:v>
                </c:pt>
                <c:pt idx="2">
                  <c:v>на 01.01.2029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83.7</c:v>
                </c:pt>
                <c:pt idx="1">
                  <c:v>92.6</c:v>
                </c:pt>
                <c:pt idx="2">
                  <c:v>97.2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01.01.2027</c:v>
                </c:pt>
                <c:pt idx="1">
                  <c:v>на 01.01.2028</c:v>
                </c:pt>
                <c:pt idx="2">
                  <c:v>на 01.01.2029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76000"/>
        <c:axId val="156581888"/>
      </c:barChart>
      <c:catAx>
        <c:axId val="15657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56581888"/>
        <c:crosses val="autoZero"/>
        <c:auto val="1"/>
        <c:lblAlgn val="ctr"/>
        <c:lblOffset val="100"/>
        <c:noMultiLvlLbl val="0"/>
      </c:catAx>
      <c:valAx>
        <c:axId val="15658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657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2836461116024"/>
          <c:y val="0.29014922255015141"/>
          <c:w val="0.23362159763920295"/>
          <c:h val="0.504363041787627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7940981468009"/>
          <c:y val="6.6067580683909791E-2"/>
          <c:w val="0.88518648201201677"/>
          <c:h val="0.77855986177728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1609.7</c:v>
                </c:pt>
                <c:pt idx="1">
                  <c:v>1819.8</c:v>
                </c:pt>
                <c:pt idx="2">
                  <c:v>2037</c:v>
                </c:pt>
                <c:pt idx="3">
                  <c:v>2207.4</c:v>
                </c:pt>
                <c:pt idx="4">
                  <c:v>2387.6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916992"/>
        <c:axId val="185062144"/>
      </c:barChart>
      <c:catAx>
        <c:axId val="18491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5062144"/>
        <c:crosses val="autoZero"/>
        <c:auto val="1"/>
        <c:lblAlgn val="ctr"/>
        <c:lblOffset val="100"/>
        <c:noMultiLvlLbl val="0"/>
      </c:catAx>
      <c:valAx>
        <c:axId val="18506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491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alibri" panose="020F0502020204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8956412250490689E-3"/>
          <c:w val="1"/>
          <c:h val="0.7877125754943582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2011.6</c:v>
                </c:pt>
                <c:pt idx="1">
                  <c:v>2380.1</c:v>
                </c:pt>
                <c:pt idx="2">
                  <c:v>2554</c:v>
                </c:pt>
                <c:pt idx="3">
                  <c:v>2766</c:v>
                </c:pt>
                <c:pt idx="4">
                  <c:v>2998.4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13696"/>
        <c:axId val="185215232"/>
      </c:lineChart>
      <c:catAx>
        <c:axId val="1852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85215232"/>
        <c:crosses val="autoZero"/>
        <c:auto val="1"/>
        <c:lblAlgn val="ctr"/>
        <c:lblOffset val="100"/>
        <c:noMultiLvlLbl val="0"/>
      </c:catAx>
      <c:valAx>
        <c:axId val="18521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21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41323505592732E-2"/>
          <c:y val="0"/>
          <c:w val="0.98110317948207981"/>
          <c:h val="0.783495811295915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35217</c:v>
                </c:pt>
                <c:pt idx="1">
                  <c:v>41581</c:v>
                </c:pt>
                <c:pt idx="2">
                  <c:v>44619</c:v>
                </c:pt>
                <c:pt idx="3">
                  <c:v>48323</c:v>
                </c:pt>
                <c:pt idx="4">
                  <c:v>52383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185266560"/>
        <c:axId val="185268096"/>
      </c:lineChart>
      <c:catAx>
        <c:axId val="1852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268096"/>
        <c:crosses val="autoZero"/>
        <c:auto val="1"/>
        <c:lblAlgn val="ctr"/>
        <c:lblOffset val="100"/>
        <c:noMultiLvlLbl val="0"/>
      </c:catAx>
      <c:valAx>
        <c:axId val="185268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2665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 b="1">
          <a:solidFill>
            <a:srgbClr val="002060"/>
          </a:solidFill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343600333698352E-2"/>
          <c:w val="1"/>
          <c:h val="0.770718148152779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107.6</c:v>
                </c:pt>
                <c:pt idx="1">
                  <c:v>108.9</c:v>
                </c:pt>
                <c:pt idx="2">
                  <c:v>105.4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82624"/>
        <c:axId val="185084160"/>
      </c:lineChart>
      <c:catAx>
        <c:axId val="1850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084160"/>
        <c:crosses val="autoZero"/>
        <c:auto val="1"/>
        <c:lblAlgn val="ctr"/>
        <c:lblOffset val="100"/>
        <c:noMultiLvlLbl val="0"/>
      </c:catAx>
      <c:valAx>
        <c:axId val="18508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08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700255527163649"/>
          <c:w val="0.85047354423288746"/>
          <c:h val="0.63177369181202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Бюджет 2025</c:v>
                </c:pt>
                <c:pt idx="1">
                  <c:v>Бюджет 2026</c:v>
                </c:pt>
                <c:pt idx="2">
                  <c:v>Бюджет 2027</c:v>
                </c:pt>
                <c:pt idx="3">
                  <c:v>Бюджет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1409.2</c:v>
                </c:pt>
                <c:pt idx="1">
                  <c:v>1212</c:v>
                </c:pt>
                <c:pt idx="2">
                  <c:v>1194.9000000000001</c:v>
                </c:pt>
                <c:pt idx="3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D56057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Бюджет 2025</c:v>
                </c:pt>
                <c:pt idx="1">
                  <c:v>Бюджет 2026</c:v>
                </c:pt>
                <c:pt idx="2">
                  <c:v>Бюджет 2027</c:v>
                </c:pt>
                <c:pt idx="3">
                  <c:v>Бюджет 2028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1437.6</c:v>
                </c:pt>
                <c:pt idx="1">
                  <c:v>1233</c:v>
                </c:pt>
                <c:pt idx="2">
                  <c:v>1190.2</c:v>
                </c:pt>
                <c:pt idx="3">
                  <c:v>1407.3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ACC06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Бюджет 2025</c:v>
                </c:pt>
                <c:pt idx="1">
                  <c:v>Бюджет 2026</c:v>
                </c:pt>
                <c:pt idx="2">
                  <c:v>Бюджет 2027</c:v>
                </c:pt>
                <c:pt idx="3">
                  <c:v>Бюджет 2028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357184"/>
        <c:axId val="201358720"/>
        <c:axId val="0"/>
      </c:bar3DChart>
      <c:catAx>
        <c:axId val="201357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1358720"/>
        <c:crosses val="autoZero"/>
        <c:auto val="1"/>
        <c:lblAlgn val="ctr"/>
        <c:lblOffset val="100"/>
        <c:noMultiLvlLbl val="0"/>
      </c:catAx>
      <c:valAx>
        <c:axId val="20135872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0135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910348992562074E-2"/>
          <c:y val="6.4510887679146756E-2"/>
          <c:w val="0.88095900669156424"/>
          <c:h val="0.70883449597218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Исполнено за 2024 год</c:v>
                </c:pt>
                <c:pt idx="1">
                  <c:v>Первоначальный план 2025 года</c:v>
                </c:pt>
                <c:pt idx="2">
                  <c:v>Прогноз 2026 год</c:v>
                </c:pt>
                <c:pt idx="3">
                  <c:v>Прогноз 2027 год</c:v>
                </c:pt>
                <c:pt idx="4">
                  <c:v>Прогноз 2028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322.39999999999998</c:v>
                </c:pt>
                <c:pt idx="1">
                  <c:v>326.2</c:v>
                </c:pt>
                <c:pt idx="2">
                  <c:v>370.9</c:v>
                </c:pt>
                <c:pt idx="3">
                  <c:v>405.5</c:v>
                </c:pt>
                <c:pt idx="4">
                  <c:v>433.1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Исполнено за 2024 год</c:v>
                </c:pt>
                <c:pt idx="1">
                  <c:v>Первоначальный план 2025 года</c:v>
                </c:pt>
                <c:pt idx="2">
                  <c:v>Прогноз 2026 год</c:v>
                </c:pt>
                <c:pt idx="3">
                  <c:v>Прогноз 2027 год</c:v>
                </c:pt>
                <c:pt idx="4">
                  <c:v>Прогноз 2028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1142.2</c:v>
                </c:pt>
                <c:pt idx="1">
                  <c:v>1083</c:v>
                </c:pt>
                <c:pt idx="2">
                  <c:v>841.1</c:v>
                </c:pt>
                <c:pt idx="3">
                  <c:v>789.4</c:v>
                </c:pt>
                <c:pt idx="4">
                  <c:v>979.2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442816"/>
        <c:axId val="201444352"/>
      </c:barChart>
      <c:catAx>
        <c:axId val="201442816"/>
        <c:scaling>
          <c:orientation val="minMax"/>
        </c:scaling>
        <c:delete val="0"/>
        <c:axPos val="b"/>
        <c:majorTickMark val="none"/>
        <c:minorTickMark val="none"/>
        <c:tickLblPos val="none"/>
        <c:crossAx val="201444352"/>
        <c:crosses val="autoZero"/>
        <c:auto val="0"/>
        <c:lblAlgn val="ctr"/>
        <c:lblOffset val="100"/>
        <c:noMultiLvlLbl val="0"/>
      </c:catAx>
      <c:valAx>
        <c:axId val="20144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201442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BF62C-AA68-4130-BC2A-1DFAAB8FA91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B46B31-5874-48EE-AC7C-004D2ED3147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устойчивости и сбалансированности бюджета Воскресенского муниципального округа</a:t>
          </a:r>
          <a:endParaRPr lang="ru-RU" sz="1600" dirty="0">
            <a:solidFill>
              <a:schemeClr val="bg2">
                <a:lumMod val="2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8E01A2DD-DEE3-47A1-9852-FAC574A79964}" type="parTrans" cxnId="{DDABE7D7-6F40-4A3D-8EF1-43619A743E92}">
      <dgm:prSet/>
      <dgm:spPr/>
      <dgm:t>
        <a:bodyPr/>
        <a:lstStyle/>
        <a:p>
          <a:endParaRPr lang="ru-RU"/>
        </a:p>
      </dgm:t>
    </dgm:pt>
    <dgm:pt modelId="{25DC99A1-7459-42FB-A117-3CD8C8107AD8}" type="sibTrans" cxnId="{DDABE7D7-6F40-4A3D-8EF1-43619A743E92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019781E-5124-4D08-8496-58F1F1E2A0B6}">
      <dgm:prSet custT="1"/>
      <dgm:spPr>
        <a:solidFill>
          <a:srgbClr val="F0F7AB"/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Формирование реалистичного прогноза поступления налоговых и неналоговых доходов</a:t>
          </a:r>
          <a:endParaRPr lang="ru-RU" sz="1600" dirty="0">
            <a:solidFill>
              <a:schemeClr val="bg2">
                <a:lumMod val="2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F9FFE287-D99A-40E3-91DF-9CCE8372B5D7}" type="parTrans" cxnId="{6D8C918A-B07A-4D0C-B195-B1899159CB40}">
      <dgm:prSet/>
      <dgm:spPr/>
      <dgm:t>
        <a:bodyPr/>
        <a:lstStyle/>
        <a:p>
          <a:endParaRPr lang="ru-RU"/>
        </a:p>
      </dgm:t>
    </dgm:pt>
    <dgm:pt modelId="{1A5776FB-107A-43BB-98C6-A85AE6767F95}" type="sibTrans" cxnId="{6D8C918A-B07A-4D0C-B195-B1899159CB40}">
      <dgm:prSet custAng="1573034" custScaleX="42865" custScaleY="48178" custLinFactNeighborX="26714" custLinFactNeighborY="7545"/>
      <dgm:spPr/>
      <dgm:t>
        <a:bodyPr/>
        <a:lstStyle/>
        <a:p>
          <a:endParaRPr lang="ru-RU"/>
        </a:p>
      </dgm:t>
    </dgm:pt>
    <dgm:pt modelId="{0CE6334F-4CBB-4B51-8442-878F56F31C3C}">
      <dgm:prSet custT="1"/>
      <dgm:spPr>
        <a:solidFill>
          <a:srgbClr val="CBF4BE"/>
        </a:solidFill>
        <a:ln>
          <a:solidFill>
            <a:srgbClr val="FFFFFF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финансовыми ресурсами действующих расходных обязательств, осуществление взвешенного подхода к принятию новых расходных обязательств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6276301A-DAB7-4D95-B65E-BE2F844D336D}" type="parTrans" cxnId="{1F0C39C3-9E72-43EC-9948-E7DC1DA74CAF}">
      <dgm:prSet/>
      <dgm:spPr/>
      <dgm:t>
        <a:bodyPr/>
        <a:lstStyle/>
        <a:p>
          <a:endParaRPr lang="ru-RU"/>
        </a:p>
      </dgm:t>
    </dgm:pt>
    <dgm:pt modelId="{7D1FCF42-BD95-45E7-9555-F69EEC67CF4C}" type="sibTrans" cxnId="{1F0C39C3-9E72-43EC-9948-E7DC1DA74CAF}">
      <dgm:prSet/>
      <dgm:spPr/>
      <dgm:t>
        <a:bodyPr/>
        <a:lstStyle/>
        <a:p>
          <a:endParaRPr lang="ru-RU"/>
        </a:p>
      </dgm:t>
    </dgm:pt>
    <dgm:pt modelId="{65ABCBF3-4256-4CE5-9A90-9CDCFA00C8BD}">
      <dgm:prSet custT="1"/>
      <dgm:spPr>
        <a:solidFill>
          <a:srgbClr val="D8F4E3"/>
        </a:solidFill>
        <a:ln>
          <a:solidFill>
            <a:srgbClr val="CBF1DA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сохранения параметров по уровню заработной платы отдельных категорий работников социальной сферы, установленных Указами Президента РФ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3C7FCB14-82D6-4AB9-8B73-541AC81EFE9A}" type="parTrans" cxnId="{178411F3-4EF3-42AF-A9DD-B64B768B0A78}">
      <dgm:prSet/>
      <dgm:spPr/>
      <dgm:t>
        <a:bodyPr/>
        <a:lstStyle/>
        <a:p>
          <a:endParaRPr lang="ru-RU"/>
        </a:p>
      </dgm:t>
    </dgm:pt>
    <dgm:pt modelId="{4D4D9617-C747-4615-AC47-2D0D572F3F3C}" type="sibTrans" cxnId="{178411F3-4EF3-42AF-A9DD-B64B768B0A78}">
      <dgm:prSet/>
      <dgm:spPr/>
      <dgm:t>
        <a:bodyPr/>
        <a:lstStyle/>
        <a:p>
          <a:endParaRPr lang="ru-RU"/>
        </a:p>
      </dgm:t>
    </dgm:pt>
    <dgm:pt modelId="{789CACAA-8364-41B0-8D82-4D0880132A87}">
      <dgm:prSet custT="1"/>
      <dgm:spPr>
        <a:solidFill>
          <a:srgbClr val="BCE3E6"/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Концентрация финансовых ресурсов на достижение целей и результатов приоритетных проектов муниципального округа, региональных проектов, направленных на реализацию национальных проектов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B305AFE0-2082-44A5-A130-63566716B652}" type="parTrans" cxnId="{D559CE9A-EF0F-4FDD-96AE-11E17A562DC1}">
      <dgm:prSet/>
      <dgm:spPr/>
      <dgm:t>
        <a:bodyPr/>
        <a:lstStyle/>
        <a:p>
          <a:endParaRPr lang="ru-RU"/>
        </a:p>
      </dgm:t>
    </dgm:pt>
    <dgm:pt modelId="{334EFC99-744C-4E48-822E-91C9048EF402}" type="sibTrans" cxnId="{D559CE9A-EF0F-4FDD-96AE-11E17A562DC1}">
      <dgm:prSet/>
      <dgm:spPr/>
      <dgm:t>
        <a:bodyPr/>
        <a:lstStyle/>
        <a:p>
          <a:endParaRPr lang="ru-RU"/>
        </a:p>
      </dgm:t>
    </dgm:pt>
    <dgm:pt modelId="{09F2E090-8114-4F4E-9BD9-168B26963643}">
      <dgm:prSet custT="1"/>
      <dgm:spPr>
        <a:solidFill>
          <a:srgbClr val="C5CCE1"/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Проведение ответственной и взвешенной долговой политики, обеспечение безопасного уровня долговой нагрузки на бюджет округа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gm:t>
    </dgm:pt>
    <dgm:pt modelId="{8FF19C92-0C14-46C3-9FE9-D2E61450E6B9}" type="parTrans" cxnId="{64564C8C-6E75-412B-A57F-437B59F142AA}">
      <dgm:prSet/>
      <dgm:spPr/>
      <dgm:t>
        <a:bodyPr/>
        <a:lstStyle/>
        <a:p>
          <a:endParaRPr lang="ru-RU"/>
        </a:p>
      </dgm:t>
    </dgm:pt>
    <dgm:pt modelId="{B73FB6E3-BED0-4847-835D-77C7F2D0A4FC}" type="sibTrans" cxnId="{64564C8C-6E75-412B-A57F-437B59F142AA}">
      <dgm:prSet/>
      <dgm:spPr/>
      <dgm:t>
        <a:bodyPr/>
        <a:lstStyle/>
        <a:p>
          <a:endParaRPr lang="ru-RU"/>
        </a:p>
      </dgm:t>
    </dgm:pt>
    <dgm:pt modelId="{23093262-469C-46E8-935E-6D2730D42B28}" type="pres">
      <dgm:prSet presAssocID="{E24BF62C-AA68-4130-BC2A-1DFAAB8FA9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B0447E-0A1E-4ABD-80EF-BCCDE6A0C6DE}" type="pres">
      <dgm:prSet presAssocID="{E24BF62C-AA68-4130-BC2A-1DFAAB8FA917}" presName="Name1" presStyleCnt="0"/>
      <dgm:spPr/>
    </dgm:pt>
    <dgm:pt modelId="{7ED14772-262A-4322-861D-962FC8892B53}" type="pres">
      <dgm:prSet presAssocID="{E24BF62C-AA68-4130-BC2A-1DFAAB8FA917}" presName="cycle" presStyleCnt="0"/>
      <dgm:spPr/>
    </dgm:pt>
    <dgm:pt modelId="{66EEA1E6-7B7A-43D5-9B8C-3339878415C9}" type="pres">
      <dgm:prSet presAssocID="{E24BF62C-AA68-4130-BC2A-1DFAAB8FA917}" presName="srcNode" presStyleLbl="node1" presStyleIdx="0" presStyleCnt="6"/>
      <dgm:spPr/>
    </dgm:pt>
    <dgm:pt modelId="{811A6755-6AFF-4F41-9A02-C6803C4B2A71}" type="pres">
      <dgm:prSet presAssocID="{E24BF62C-AA68-4130-BC2A-1DFAAB8FA917}" presName="conn" presStyleLbl="parChTrans1D2" presStyleIdx="0" presStyleCnt="1" custAng="763145" custScaleX="42865" custScaleY="66251" custLinFactNeighborX="29464" custLinFactNeighborY="6461"/>
      <dgm:spPr/>
      <dgm:t>
        <a:bodyPr/>
        <a:lstStyle/>
        <a:p>
          <a:endParaRPr lang="ru-RU"/>
        </a:p>
      </dgm:t>
    </dgm:pt>
    <dgm:pt modelId="{16C5441B-E9C7-4D61-8FF6-7EA9BF3BC5A8}" type="pres">
      <dgm:prSet presAssocID="{E24BF62C-AA68-4130-BC2A-1DFAAB8FA917}" presName="extraNode" presStyleLbl="node1" presStyleIdx="0" presStyleCnt="6"/>
      <dgm:spPr/>
    </dgm:pt>
    <dgm:pt modelId="{B33EA32C-7072-48D7-BB0D-47BE0DF1C605}" type="pres">
      <dgm:prSet presAssocID="{E24BF62C-AA68-4130-BC2A-1DFAAB8FA917}" presName="dstNode" presStyleLbl="node1" presStyleIdx="0" presStyleCnt="6"/>
      <dgm:spPr/>
    </dgm:pt>
    <dgm:pt modelId="{95CF1FAB-79D4-4D8C-9E81-C59460D7A60C}" type="pres">
      <dgm:prSet presAssocID="{F4B46B31-5874-48EE-AC7C-004D2ED31471}" presName="text_1" presStyleLbl="node1" presStyleIdx="0" presStyleCnt="6" custScaleX="88742" custScaleY="110118" custLinFactNeighborX="1648" custLinFactNeighborY="-3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BF1AD-7CF3-46A6-8B0D-24754058E431}" type="pres">
      <dgm:prSet presAssocID="{F4B46B31-5874-48EE-AC7C-004D2ED31471}" presName="accent_1" presStyleCnt="0"/>
      <dgm:spPr/>
    </dgm:pt>
    <dgm:pt modelId="{208FFE8C-6F02-4684-8727-AF0F22D7DB66}" type="pres">
      <dgm:prSet presAssocID="{F4B46B31-5874-48EE-AC7C-004D2ED31471}" presName="accentRepeatNode" presStyleLbl="solidFgAcc1" presStyleIdx="0" presStyleCnt="6" custScaleX="101945" custScaleY="88993" custLinFactNeighborX="-31766" custLinFactNeighborY="-8615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D0D2E508-1C95-467C-9549-9401FAB4D464}" type="pres">
      <dgm:prSet presAssocID="{5019781E-5124-4D08-8496-58F1F1E2A0B6}" presName="text_2" presStyleLbl="node1" presStyleIdx="1" presStyleCnt="6" custScaleX="87971" custScaleY="119259" custLinFactNeighborX="1775" custLinFactNeighborY="-5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D59C0-723E-4291-8093-5F620FE2F5F8}" type="pres">
      <dgm:prSet presAssocID="{5019781E-5124-4D08-8496-58F1F1E2A0B6}" presName="accent_2" presStyleCnt="0"/>
      <dgm:spPr/>
    </dgm:pt>
    <dgm:pt modelId="{EA38F9B9-6131-433E-9708-375016B1B32B}" type="pres">
      <dgm:prSet presAssocID="{5019781E-5124-4D08-8496-58F1F1E2A0B6}" presName="accentRepeatNode" presStyleLbl="solidFgAcc1" presStyleIdx="1" presStyleCnt="6" custScaleX="107582" custScaleY="97876" custLinFactNeighborX="508" custLinFactNeighborY="-27852"/>
      <dgm:spPr/>
    </dgm:pt>
    <dgm:pt modelId="{1A8903F6-69C4-405E-9AE2-9E6B34226EF1}" type="pres">
      <dgm:prSet presAssocID="{0CE6334F-4CBB-4B51-8442-878F56F31C3C}" presName="text_3" presStyleLbl="node1" presStyleIdx="2" presStyleCnt="6" custScaleX="87536" custScaleY="160518" custLinFactNeighborX="1863" custLinFactNeighborY="-43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EA7D-1992-4279-9EA8-54EBCF83BAA0}" type="pres">
      <dgm:prSet presAssocID="{0CE6334F-4CBB-4B51-8442-878F56F31C3C}" presName="accent_3" presStyleCnt="0"/>
      <dgm:spPr/>
    </dgm:pt>
    <dgm:pt modelId="{1CFC6D5D-3CE0-4DA6-A37B-891C9237494E}" type="pres">
      <dgm:prSet presAssocID="{0CE6334F-4CBB-4B51-8442-878F56F31C3C}" presName="accentRepeatNode" presStyleLbl="solidFgAcc1" presStyleIdx="2" presStyleCnt="6" custScaleX="98566" custScaleY="99065" custLinFactNeighborX="15422" custLinFactNeighborY="-10917"/>
      <dgm:spPr>
        <a:ln>
          <a:solidFill>
            <a:srgbClr val="3A971B"/>
          </a:solidFill>
        </a:ln>
      </dgm:spPr>
      <dgm:t>
        <a:bodyPr/>
        <a:lstStyle/>
        <a:p>
          <a:endParaRPr lang="ru-RU"/>
        </a:p>
      </dgm:t>
    </dgm:pt>
    <dgm:pt modelId="{0BBDBC52-4490-423B-B327-D324BFF2D888}" type="pres">
      <dgm:prSet presAssocID="{65ABCBF3-4256-4CE5-9A90-9CDCFA00C8BD}" presName="text_4" presStyleLbl="node1" presStyleIdx="3" presStyleCnt="6" custScaleX="86408" custScaleY="127855" custLinFactNeighborX="1655" custLinFactNeighborY="-2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2C54-E452-4DA4-8E45-25F1EA0856B8}" type="pres">
      <dgm:prSet presAssocID="{65ABCBF3-4256-4CE5-9A90-9CDCFA00C8BD}" presName="accent_4" presStyleCnt="0"/>
      <dgm:spPr/>
    </dgm:pt>
    <dgm:pt modelId="{432058D4-8BBF-41E7-80C3-1833DDB70598}" type="pres">
      <dgm:prSet presAssocID="{65ABCBF3-4256-4CE5-9A90-9CDCFA00C8BD}" presName="accentRepeatNode" presStyleLbl="solidFgAcc1" presStyleIdx="3" presStyleCnt="6" custLinFactNeighborX="16533" custLinFactNeighborY="4216"/>
      <dgm:spPr>
        <a:solidFill>
          <a:srgbClr val="FFFFFF"/>
        </a:solidFill>
        <a:ln>
          <a:solidFill>
            <a:srgbClr val="289555"/>
          </a:solidFill>
        </a:ln>
      </dgm:spPr>
      <dgm:t>
        <a:bodyPr/>
        <a:lstStyle/>
        <a:p>
          <a:endParaRPr lang="ru-RU"/>
        </a:p>
      </dgm:t>
    </dgm:pt>
    <dgm:pt modelId="{F84DCA69-303E-4B4D-A7FC-756E74860EA0}" type="pres">
      <dgm:prSet presAssocID="{789CACAA-8364-41B0-8D82-4D0880132A87}" presName="text_5" presStyleLbl="node1" presStyleIdx="4" presStyleCnt="6" custScaleX="85637" custScaleY="194368" custLinFactNeighborX="2823" custLinFactNeighborY="4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EA0E-842A-49A7-833E-93BE4BD36A8F}" type="pres">
      <dgm:prSet presAssocID="{789CACAA-8364-41B0-8D82-4D0880132A87}" presName="accent_5" presStyleCnt="0"/>
      <dgm:spPr/>
    </dgm:pt>
    <dgm:pt modelId="{907AE4C3-A101-44A8-ACD6-9B0AACC2CE17}" type="pres">
      <dgm:prSet presAssocID="{789CACAA-8364-41B0-8D82-4D0880132A87}" presName="accentRepeatNode" presStyleLbl="solidFgAcc1" presStyleIdx="4" presStyleCnt="6" custLinFactNeighborX="8174" custLinFactNeighborY="18805"/>
      <dgm:spPr>
        <a:ln>
          <a:solidFill>
            <a:srgbClr val="378B92"/>
          </a:solidFill>
        </a:ln>
      </dgm:spPr>
      <dgm:t>
        <a:bodyPr/>
        <a:lstStyle/>
        <a:p>
          <a:endParaRPr lang="ru-RU"/>
        </a:p>
      </dgm:t>
    </dgm:pt>
    <dgm:pt modelId="{D4BEAF21-7098-4FDF-8B42-342F0CCEB862}" type="pres">
      <dgm:prSet presAssocID="{09F2E090-8114-4F4E-9BD9-168B26963643}" presName="text_6" presStyleLbl="node1" presStyleIdx="5" presStyleCnt="6" custScaleX="86043" custScaleY="135245" custLinFactNeighborX="2997" custLinFactNeighborY="2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FE84C-72D2-4546-A89B-12189315BC92}" type="pres">
      <dgm:prSet presAssocID="{09F2E090-8114-4F4E-9BD9-168B26963643}" presName="accent_6" presStyleCnt="0"/>
      <dgm:spPr/>
    </dgm:pt>
    <dgm:pt modelId="{6645EF85-7DCB-4976-BCED-6D0628624785}" type="pres">
      <dgm:prSet presAssocID="{09F2E090-8114-4F4E-9BD9-168B26963643}" presName="accentRepeatNode" presStyleLbl="solidFgAcc1" presStyleIdx="5" presStyleCnt="6" custLinFactNeighborX="-12532" custLinFactNeighborY="4557"/>
      <dgm:spPr>
        <a:ln>
          <a:solidFill>
            <a:srgbClr val="475A8D"/>
          </a:solidFill>
        </a:ln>
      </dgm:spPr>
      <dgm:t>
        <a:bodyPr/>
        <a:lstStyle/>
        <a:p>
          <a:endParaRPr lang="ru-RU"/>
        </a:p>
      </dgm:t>
    </dgm:pt>
  </dgm:ptLst>
  <dgm:cxnLst>
    <dgm:cxn modelId="{DDABE7D7-6F40-4A3D-8EF1-43619A743E92}" srcId="{E24BF62C-AA68-4130-BC2A-1DFAAB8FA917}" destId="{F4B46B31-5874-48EE-AC7C-004D2ED31471}" srcOrd="0" destOrd="0" parTransId="{8E01A2DD-DEE3-47A1-9852-FAC574A79964}" sibTransId="{25DC99A1-7459-42FB-A117-3CD8C8107AD8}"/>
    <dgm:cxn modelId="{89140781-4941-4B05-BDD0-3C36FC2530FB}" type="presOf" srcId="{F4B46B31-5874-48EE-AC7C-004D2ED31471}" destId="{95CF1FAB-79D4-4D8C-9E81-C59460D7A60C}" srcOrd="0" destOrd="0" presId="urn:microsoft.com/office/officeart/2008/layout/VerticalCurvedList"/>
    <dgm:cxn modelId="{64564C8C-6E75-412B-A57F-437B59F142AA}" srcId="{E24BF62C-AA68-4130-BC2A-1DFAAB8FA917}" destId="{09F2E090-8114-4F4E-9BD9-168B26963643}" srcOrd="5" destOrd="0" parTransId="{8FF19C92-0C14-46C3-9FE9-D2E61450E6B9}" sibTransId="{B73FB6E3-BED0-4847-835D-77C7F2D0A4FC}"/>
    <dgm:cxn modelId="{6C8C8BF4-F9B1-4E13-B529-2817CFA19853}" type="presOf" srcId="{5019781E-5124-4D08-8496-58F1F1E2A0B6}" destId="{D0D2E508-1C95-467C-9549-9401FAB4D464}" srcOrd="0" destOrd="0" presId="urn:microsoft.com/office/officeart/2008/layout/VerticalCurvedList"/>
    <dgm:cxn modelId="{6D8C918A-B07A-4D0C-B195-B1899159CB40}" srcId="{E24BF62C-AA68-4130-BC2A-1DFAAB8FA917}" destId="{5019781E-5124-4D08-8496-58F1F1E2A0B6}" srcOrd="1" destOrd="0" parTransId="{F9FFE287-D99A-40E3-91DF-9CCE8372B5D7}" sibTransId="{1A5776FB-107A-43BB-98C6-A85AE6767F95}"/>
    <dgm:cxn modelId="{1F0C39C3-9E72-43EC-9948-E7DC1DA74CAF}" srcId="{E24BF62C-AA68-4130-BC2A-1DFAAB8FA917}" destId="{0CE6334F-4CBB-4B51-8442-878F56F31C3C}" srcOrd="2" destOrd="0" parTransId="{6276301A-DAB7-4D95-B65E-BE2F844D336D}" sibTransId="{7D1FCF42-BD95-45E7-9555-F69EEC67CF4C}"/>
    <dgm:cxn modelId="{C578D8DD-C4E9-489F-A422-B243C6780A72}" type="presOf" srcId="{25DC99A1-7459-42FB-A117-3CD8C8107AD8}" destId="{811A6755-6AFF-4F41-9A02-C6803C4B2A71}" srcOrd="0" destOrd="0" presId="urn:microsoft.com/office/officeart/2008/layout/VerticalCurvedList"/>
    <dgm:cxn modelId="{C38CFEF4-1C47-4596-9679-E822213AD421}" type="presOf" srcId="{09F2E090-8114-4F4E-9BD9-168B26963643}" destId="{D4BEAF21-7098-4FDF-8B42-342F0CCEB862}" srcOrd="0" destOrd="0" presId="urn:microsoft.com/office/officeart/2008/layout/VerticalCurvedList"/>
    <dgm:cxn modelId="{D559CE9A-EF0F-4FDD-96AE-11E17A562DC1}" srcId="{E24BF62C-AA68-4130-BC2A-1DFAAB8FA917}" destId="{789CACAA-8364-41B0-8D82-4D0880132A87}" srcOrd="4" destOrd="0" parTransId="{B305AFE0-2082-44A5-A130-63566716B652}" sibTransId="{334EFC99-744C-4E48-822E-91C9048EF402}"/>
    <dgm:cxn modelId="{85D8CACD-0934-4BD7-BDC9-C7F253162FDD}" type="presOf" srcId="{789CACAA-8364-41B0-8D82-4D0880132A87}" destId="{F84DCA69-303E-4B4D-A7FC-756E74860EA0}" srcOrd="0" destOrd="0" presId="urn:microsoft.com/office/officeart/2008/layout/VerticalCurvedList"/>
    <dgm:cxn modelId="{03B51A1E-A537-4238-AD34-F14E83FC9732}" type="presOf" srcId="{65ABCBF3-4256-4CE5-9A90-9CDCFA00C8BD}" destId="{0BBDBC52-4490-423B-B327-D324BFF2D888}" srcOrd="0" destOrd="0" presId="urn:microsoft.com/office/officeart/2008/layout/VerticalCurvedList"/>
    <dgm:cxn modelId="{3C1F22C8-66F8-4B93-B629-21EB6DDE8831}" type="presOf" srcId="{E24BF62C-AA68-4130-BC2A-1DFAAB8FA917}" destId="{23093262-469C-46E8-935E-6D2730D42B28}" srcOrd="0" destOrd="0" presId="urn:microsoft.com/office/officeart/2008/layout/VerticalCurvedList"/>
    <dgm:cxn modelId="{2310B2DD-A470-4AE9-A494-76297FA0F0FB}" type="presOf" srcId="{0CE6334F-4CBB-4B51-8442-878F56F31C3C}" destId="{1A8903F6-69C4-405E-9AE2-9E6B34226EF1}" srcOrd="0" destOrd="0" presId="urn:microsoft.com/office/officeart/2008/layout/VerticalCurvedList"/>
    <dgm:cxn modelId="{178411F3-4EF3-42AF-A9DD-B64B768B0A78}" srcId="{E24BF62C-AA68-4130-BC2A-1DFAAB8FA917}" destId="{65ABCBF3-4256-4CE5-9A90-9CDCFA00C8BD}" srcOrd="3" destOrd="0" parTransId="{3C7FCB14-82D6-4AB9-8B73-541AC81EFE9A}" sibTransId="{4D4D9617-C747-4615-AC47-2D0D572F3F3C}"/>
    <dgm:cxn modelId="{4014F82B-4B43-4024-99F4-EDA41603B8CF}" type="presParOf" srcId="{23093262-469C-46E8-935E-6D2730D42B28}" destId="{1CB0447E-0A1E-4ABD-80EF-BCCDE6A0C6DE}" srcOrd="0" destOrd="0" presId="urn:microsoft.com/office/officeart/2008/layout/VerticalCurvedList"/>
    <dgm:cxn modelId="{E7E5B4E8-B22A-441C-8362-BE045FB8D563}" type="presParOf" srcId="{1CB0447E-0A1E-4ABD-80EF-BCCDE6A0C6DE}" destId="{7ED14772-262A-4322-861D-962FC8892B53}" srcOrd="0" destOrd="0" presId="urn:microsoft.com/office/officeart/2008/layout/VerticalCurvedList"/>
    <dgm:cxn modelId="{7241E583-E17C-41C2-8D00-9AA37D684761}" type="presParOf" srcId="{7ED14772-262A-4322-861D-962FC8892B53}" destId="{66EEA1E6-7B7A-43D5-9B8C-3339878415C9}" srcOrd="0" destOrd="0" presId="urn:microsoft.com/office/officeart/2008/layout/VerticalCurvedList"/>
    <dgm:cxn modelId="{8530B0E7-5448-4071-AC96-1795013D34C6}" type="presParOf" srcId="{7ED14772-262A-4322-861D-962FC8892B53}" destId="{811A6755-6AFF-4F41-9A02-C6803C4B2A71}" srcOrd="1" destOrd="0" presId="urn:microsoft.com/office/officeart/2008/layout/VerticalCurvedList"/>
    <dgm:cxn modelId="{E9D1041F-C5EA-43D8-A650-6E5CB4A37E1E}" type="presParOf" srcId="{7ED14772-262A-4322-861D-962FC8892B53}" destId="{16C5441B-E9C7-4D61-8FF6-7EA9BF3BC5A8}" srcOrd="2" destOrd="0" presId="urn:microsoft.com/office/officeart/2008/layout/VerticalCurvedList"/>
    <dgm:cxn modelId="{4852FA0C-35D2-4A6D-9DBF-C0F8053EFA50}" type="presParOf" srcId="{7ED14772-262A-4322-861D-962FC8892B53}" destId="{B33EA32C-7072-48D7-BB0D-47BE0DF1C605}" srcOrd="3" destOrd="0" presId="urn:microsoft.com/office/officeart/2008/layout/VerticalCurvedList"/>
    <dgm:cxn modelId="{AA58EED0-19EE-4FD9-9E97-D7E27739C002}" type="presParOf" srcId="{1CB0447E-0A1E-4ABD-80EF-BCCDE6A0C6DE}" destId="{95CF1FAB-79D4-4D8C-9E81-C59460D7A60C}" srcOrd="1" destOrd="0" presId="urn:microsoft.com/office/officeart/2008/layout/VerticalCurvedList"/>
    <dgm:cxn modelId="{3E51B925-8CE3-4A88-A2E8-19D4FD432D9D}" type="presParOf" srcId="{1CB0447E-0A1E-4ABD-80EF-BCCDE6A0C6DE}" destId="{5F0BF1AD-7CF3-46A6-8B0D-24754058E431}" srcOrd="2" destOrd="0" presId="urn:microsoft.com/office/officeart/2008/layout/VerticalCurvedList"/>
    <dgm:cxn modelId="{5C4825D4-1959-49AB-AB03-CC5CEA0A4D66}" type="presParOf" srcId="{5F0BF1AD-7CF3-46A6-8B0D-24754058E431}" destId="{208FFE8C-6F02-4684-8727-AF0F22D7DB66}" srcOrd="0" destOrd="0" presId="urn:microsoft.com/office/officeart/2008/layout/VerticalCurvedList"/>
    <dgm:cxn modelId="{7CD6B2F9-186B-4B86-88DE-20B754AD4BAA}" type="presParOf" srcId="{1CB0447E-0A1E-4ABD-80EF-BCCDE6A0C6DE}" destId="{D0D2E508-1C95-467C-9549-9401FAB4D464}" srcOrd="3" destOrd="0" presId="urn:microsoft.com/office/officeart/2008/layout/VerticalCurvedList"/>
    <dgm:cxn modelId="{307FE084-5303-415E-8BC1-CAC46A884535}" type="presParOf" srcId="{1CB0447E-0A1E-4ABD-80EF-BCCDE6A0C6DE}" destId="{6F4D59C0-723E-4291-8093-5F620FE2F5F8}" srcOrd="4" destOrd="0" presId="urn:microsoft.com/office/officeart/2008/layout/VerticalCurvedList"/>
    <dgm:cxn modelId="{D19B49B0-8D7C-4EFA-ABCA-122479D7A353}" type="presParOf" srcId="{6F4D59C0-723E-4291-8093-5F620FE2F5F8}" destId="{EA38F9B9-6131-433E-9708-375016B1B32B}" srcOrd="0" destOrd="0" presId="urn:microsoft.com/office/officeart/2008/layout/VerticalCurvedList"/>
    <dgm:cxn modelId="{A673C54B-35F5-440A-BA3F-0043BB706DF2}" type="presParOf" srcId="{1CB0447E-0A1E-4ABD-80EF-BCCDE6A0C6DE}" destId="{1A8903F6-69C4-405E-9AE2-9E6B34226EF1}" srcOrd="5" destOrd="0" presId="urn:microsoft.com/office/officeart/2008/layout/VerticalCurvedList"/>
    <dgm:cxn modelId="{F46831A2-A00D-49DE-A242-0291D6AA510F}" type="presParOf" srcId="{1CB0447E-0A1E-4ABD-80EF-BCCDE6A0C6DE}" destId="{278FEA7D-1992-4279-9EA8-54EBCF83BAA0}" srcOrd="6" destOrd="0" presId="urn:microsoft.com/office/officeart/2008/layout/VerticalCurvedList"/>
    <dgm:cxn modelId="{1284A425-AAD9-4FF1-BD48-C24D2FDE9DFA}" type="presParOf" srcId="{278FEA7D-1992-4279-9EA8-54EBCF83BAA0}" destId="{1CFC6D5D-3CE0-4DA6-A37B-891C9237494E}" srcOrd="0" destOrd="0" presId="urn:microsoft.com/office/officeart/2008/layout/VerticalCurvedList"/>
    <dgm:cxn modelId="{CB6D1D5B-B81B-4F57-B789-25BFA719AF64}" type="presParOf" srcId="{1CB0447E-0A1E-4ABD-80EF-BCCDE6A0C6DE}" destId="{0BBDBC52-4490-423B-B327-D324BFF2D888}" srcOrd="7" destOrd="0" presId="urn:microsoft.com/office/officeart/2008/layout/VerticalCurvedList"/>
    <dgm:cxn modelId="{342DD599-662B-4EDE-AE06-A92EFEDCC254}" type="presParOf" srcId="{1CB0447E-0A1E-4ABD-80EF-BCCDE6A0C6DE}" destId="{043B2C54-E452-4DA4-8E45-25F1EA0856B8}" srcOrd="8" destOrd="0" presId="urn:microsoft.com/office/officeart/2008/layout/VerticalCurvedList"/>
    <dgm:cxn modelId="{9DE0776F-9B83-4BF1-AB45-4853B8CA7470}" type="presParOf" srcId="{043B2C54-E452-4DA4-8E45-25F1EA0856B8}" destId="{432058D4-8BBF-41E7-80C3-1833DDB70598}" srcOrd="0" destOrd="0" presId="urn:microsoft.com/office/officeart/2008/layout/VerticalCurvedList"/>
    <dgm:cxn modelId="{E1393BC6-1C22-4876-80BC-690BB989E66E}" type="presParOf" srcId="{1CB0447E-0A1E-4ABD-80EF-BCCDE6A0C6DE}" destId="{F84DCA69-303E-4B4D-A7FC-756E74860EA0}" srcOrd="9" destOrd="0" presId="urn:microsoft.com/office/officeart/2008/layout/VerticalCurvedList"/>
    <dgm:cxn modelId="{2189BD80-5CA7-4A0A-A697-95750853EA43}" type="presParOf" srcId="{1CB0447E-0A1E-4ABD-80EF-BCCDE6A0C6DE}" destId="{15A8EA0E-842A-49A7-833E-93BE4BD36A8F}" srcOrd="10" destOrd="0" presId="urn:microsoft.com/office/officeart/2008/layout/VerticalCurvedList"/>
    <dgm:cxn modelId="{521F0A15-1FC2-40FC-9487-A338882D92EF}" type="presParOf" srcId="{15A8EA0E-842A-49A7-833E-93BE4BD36A8F}" destId="{907AE4C3-A101-44A8-ACD6-9B0AACC2CE17}" srcOrd="0" destOrd="0" presId="urn:microsoft.com/office/officeart/2008/layout/VerticalCurvedList"/>
    <dgm:cxn modelId="{4DEF08DF-D49D-4B22-A20E-CCAD6E5C604F}" type="presParOf" srcId="{1CB0447E-0A1E-4ABD-80EF-BCCDE6A0C6DE}" destId="{D4BEAF21-7098-4FDF-8B42-342F0CCEB862}" srcOrd="11" destOrd="0" presId="urn:microsoft.com/office/officeart/2008/layout/VerticalCurvedList"/>
    <dgm:cxn modelId="{9FBEA0A6-7CFA-4101-9739-85568A9AAA48}" type="presParOf" srcId="{1CB0447E-0A1E-4ABD-80EF-BCCDE6A0C6DE}" destId="{B3EFE84C-72D2-4546-A89B-12189315BC92}" srcOrd="12" destOrd="0" presId="urn:microsoft.com/office/officeart/2008/layout/VerticalCurvedList"/>
    <dgm:cxn modelId="{5E4AB2B8-179F-4331-AD2F-F734FBC332AD}" type="presParOf" srcId="{B3EFE84C-72D2-4546-A89B-12189315BC92}" destId="{6645EF85-7DCB-4976-BCED-6D06286247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D7F84-EA97-45E3-A8AF-41ECED72ED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ACDC9A-250C-4303-A01E-80E3044DC745}" type="pres">
      <dgm:prSet presAssocID="{5ADD7F84-EA97-45E3-A8AF-41ECED72E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31C06-EFA7-426E-A195-2FB852E81712}" type="presOf" srcId="{5ADD7F84-EA97-45E3-A8AF-41ECED72EDA8}" destId="{3EACDC9A-250C-4303-A01E-80E3044DC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6755-6AFF-4F41-9A02-C6803C4B2A71}">
      <dsp:nvSpPr>
        <dsp:cNvPr id="0" name=""/>
        <dsp:cNvSpPr/>
      </dsp:nvSpPr>
      <dsp:spPr>
        <a:xfrm rot="763145">
          <a:off x="-1759121" y="803323"/>
          <a:ext cx="3284025" cy="5075702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F1FAB-79D4-4D8C-9E81-C59460D7A60C}">
      <dsp:nvSpPr>
        <dsp:cNvPr id="0" name=""/>
        <dsp:cNvSpPr/>
      </dsp:nvSpPr>
      <dsp:spPr>
        <a:xfrm>
          <a:off x="1277147" y="72010"/>
          <a:ext cx="7191803" cy="65992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устойчивости и сбалансированности бюджета Воскресенского муниципального округа</a:t>
          </a:r>
          <a:endParaRPr lang="ru-RU" sz="1600" kern="1200" dirty="0">
            <a:solidFill>
              <a:schemeClr val="bg2">
                <a:lumMod val="2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sp:txBody>
      <dsp:txXfrm>
        <a:off x="1277147" y="72010"/>
        <a:ext cx="7191803" cy="659927"/>
      </dsp:txXfrm>
    </dsp:sp>
    <dsp:sp modelId="{208FFE8C-6F02-4684-8727-AF0F22D7DB66}">
      <dsp:nvSpPr>
        <dsp:cNvPr id="0" name=""/>
        <dsp:cNvSpPr/>
      </dsp:nvSpPr>
      <dsp:spPr>
        <a:xfrm>
          <a:off x="67601" y="201539"/>
          <a:ext cx="763683" cy="66665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2E508-1C95-467C-9549-9401FAB4D464}">
      <dsp:nvSpPr>
        <dsp:cNvPr id="0" name=""/>
        <dsp:cNvSpPr/>
      </dsp:nvSpPr>
      <dsp:spPr>
        <a:xfrm>
          <a:off x="1773240" y="792085"/>
          <a:ext cx="6695660" cy="714708"/>
        </a:xfrm>
        <a:prstGeom prst="rect">
          <a:avLst/>
        </a:prstGeom>
        <a:solidFill>
          <a:srgbClr val="F0F7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Формирование реалистичного прогноза поступления налоговых и неналоговых доходов</a:t>
          </a:r>
          <a:endParaRPr lang="ru-RU" sz="1600" kern="1200" dirty="0">
            <a:solidFill>
              <a:schemeClr val="bg2">
                <a:lumMod val="2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sp:txBody>
      <dsp:txXfrm>
        <a:off x="1773240" y="792085"/>
        <a:ext cx="6695660" cy="714708"/>
      </dsp:txXfrm>
    </dsp:sp>
    <dsp:sp modelId="{EA38F9B9-6131-433E-9708-375016B1B32B}">
      <dsp:nvSpPr>
        <dsp:cNvPr id="0" name=""/>
        <dsp:cNvSpPr/>
      </dsp:nvSpPr>
      <dsp:spPr>
        <a:xfrm>
          <a:off x="781214" y="922982"/>
          <a:ext cx="805911" cy="733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376739"/>
              <a:satOff val="-12104"/>
              <a:lumOff val="2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903F6-69C4-405E-9AE2-9E6B34226EF1}">
      <dsp:nvSpPr>
        <dsp:cNvPr id="0" name=""/>
        <dsp:cNvSpPr/>
      </dsp:nvSpPr>
      <dsp:spPr>
        <a:xfrm>
          <a:off x="2003662" y="1656182"/>
          <a:ext cx="6465230" cy="961969"/>
        </a:xfrm>
        <a:prstGeom prst="rect">
          <a:avLst/>
        </a:prstGeom>
        <a:solidFill>
          <a:srgbClr val="CBF4BE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финансовыми ресурсами действующих расходных обязательств, осуществление взвешенного подхода к принятию новых расходных обязательств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sp:txBody>
      <dsp:txXfrm>
        <a:off x="2003662" y="1656182"/>
        <a:ext cx="6465230" cy="961969"/>
      </dsp:txXfrm>
    </dsp:sp>
    <dsp:sp modelId="{1CFC6D5D-3CE0-4DA6-A37B-891C9237494E}">
      <dsp:nvSpPr>
        <dsp:cNvPr id="0" name=""/>
        <dsp:cNvSpPr/>
      </dsp:nvSpPr>
      <dsp:spPr>
        <a:xfrm>
          <a:off x="1152124" y="1944214"/>
          <a:ext cx="738371" cy="74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A971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DBC52-4490-423B-B327-D324BFF2D888}">
      <dsp:nvSpPr>
        <dsp:cNvPr id="0" name=""/>
        <dsp:cNvSpPr/>
      </dsp:nvSpPr>
      <dsp:spPr>
        <a:xfrm>
          <a:off x="2029955" y="2736305"/>
          <a:ext cx="6381918" cy="766223"/>
        </a:xfrm>
        <a:prstGeom prst="rect">
          <a:avLst/>
        </a:prstGeom>
        <a:solidFill>
          <a:srgbClr val="D8F4E3"/>
        </a:solidFill>
        <a:ln w="25400" cap="flat" cmpd="sng" algn="ctr">
          <a:solidFill>
            <a:srgbClr val="CBF1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Обеспечение сохранения параметров по уровню заработной платы отдельных категорий работников социальной сферы, установленных Указами Президента РФ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sp:txBody>
      <dsp:txXfrm>
        <a:off x="2029955" y="2736305"/>
        <a:ext cx="6381918" cy="766223"/>
      </dsp:txXfrm>
    </dsp:sp>
    <dsp:sp modelId="{432058D4-8BBF-41E7-80C3-1833DDB70598}">
      <dsp:nvSpPr>
        <dsp:cNvPr id="0" name=""/>
        <dsp:cNvSpPr/>
      </dsp:nvSpPr>
      <dsp:spPr>
        <a:xfrm>
          <a:off x="1155076" y="2952328"/>
          <a:ext cx="749113" cy="749113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2895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DCA69-303E-4B4D-A7FC-756E74860EA0}">
      <dsp:nvSpPr>
        <dsp:cNvPr id="0" name=""/>
        <dsp:cNvSpPr/>
      </dsp:nvSpPr>
      <dsp:spPr>
        <a:xfrm>
          <a:off x="1941828" y="3636635"/>
          <a:ext cx="6518014" cy="1164829"/>
        </a:xfrm>
        <a:prstGeom prst="rect">
          <a:avLst/>
        </a:prstGeom>
        <a:solidFill>
          <a:srgbClr val="BCE3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Концентрация финансовых ресурсов на достижение целей и результатов приоритетных проектов муниципального округа, региональных проектов, направленных на реализацию национальных проектов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sp:txBody>
      <dsp:txXfrm>
        <a:off x="1941828" y="3636635"/>
        <a:ext cx="6518014" cy="1164829"/>
      </dsp:txXfrm>
    </dsp:sp>
    <dsp:sp modelId="{907AE4C3-A101-44A8-ACD6-9B0AACC2CE17}">
      <dsp:nvSpPr>
        <dsp:cNvPr id="0" name=""/>
        <dsp:cNvSpPr/>
      </dsp:nvSpPr>
      <dsp:spPr>
        <a:xfrm>
          <a:off x="867040" y="3960439"/>
          <a:ext cx="749113" cy="749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78B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EAF21-7098-4FDF-8B42-342F0CCEB862}">
      <dsp:nvSpPr>
        <dsp:cNvPr id="0" name=""/>
        <dsp:cNvSpPr/>
      </dsp:nvSpPr>
      <dsp:spPr>
        <a:xfrm>
          <a:off x="1495838" y="4824534"/>
          <a:ext cx="6973071" cy="810511"/>
        </a:xfrm>
        <a:prstGeom prst="rect">
          <a:avLst/>
        </a:prstGeom>
        <a:solidFill>
          <a:srgbClr val="C5CC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rPr>
            <a:t>Проведение ответственной и взвешенной долговой политики, обеспечение безопасного уровня долговой нагрузки на бюджет округа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ea typeface="Tahoma" panose="020B0604030504040204" pitchFamily="34" charset="0"/>
            <a:cs typeface="Calibri" pitchFamily="34" charset="0"/>
          </a:endParaRPr>
        </a:p>
      </dsp:txBody>
      <dsp:txXfrm>
        <a:off x="1495838" y="4824534"/>
        <a:ext cx="6973071" cy="810511"/>
      </dsp:txXfrm>
    </dsp:sp>
    <dsp:sp modelId="{6645EF85-7DCB-4976-BCED-6D0628624785}">
      <dsp:nvSpPr>
        <dsp:cNvPr id="0" name=""/>
        <dsp:cNvSpPr/>
      </dsp:nvSpPr>
      <dsp:spPr>
        <a:xfrm>
          <a:off x="218971" y="4752528"/>
          <a:ext cx="749113" cy="749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5A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0.10714</cdr:x>
      <cdr:y>0.15561</cdr:y>
    </cdr:from>
    <cdr:to>
      <cdr:x>0.29312</cdr:x>
      <cdr:y>0.36103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72443"/>
          <a:ext cx="749943" cy="491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4224,8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0.28571</cdr:x>
      <cdr:y>0.09544</cdr:y>
    </cdr:from>
    <cdr:to>
      <cdr:x>0.45927</cdr:x>
      <cdr:y>0.42717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28427"/>
          <a:ext cx="699854" cy="793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4690,8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0.46775</cdr:x>
      <cdr:y>0.24069</cdr:y>
    </cdr:from>
    <cdr:to>
      <cdr:x>0.6207</cdr:x>
      <cdr:y>0.36103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310" y="576064"/>
          <a:ext cx="68285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1956,1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0.64517</cdr:x>
      <cdr:y>0.18051</cdr:y>
    </cdr:from>
    <cdr:to>
      <cdr:x>0.79311</cdr:x>
      <cdr:y>0.30086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410" y="432048"/>
          <a:ext cx="6604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2074,9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0.82143</cdr:x>
      <cdr:y>0.01668</cdr:y>
    </cdr:from>
    <cdr:to>
      <cdr:x>0.99885</cdr:x>
      <cdr:y>0.20389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12368" y="39928"/>
          <a:ext cx="715437" cy="448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5482,3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0.82258</cdr:x>
      <cdr:y>0.09026</cdr:y>
    </cdr:from>
    <cdr:to>
      <cdr:x>1</cdr:x>
      <cdr:y>0.27077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33826" y="216024"/>
          <a:ext cx="715437" cy="43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0.46429</cdr:x>
      <cdr:y>0.06169</cdr:y>
    </cdr:from>
    <cdr:to>
      <cdr:x>0.64286</cdr:x>
      <cdr:y>0.20452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72208" y="147650"/>
          <a:ext cx="720074" cy="341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4973,8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0.64286</cdr:x>
      <cdr:y>0.04207</cdr:y>
    </cdr:from>
    <cdr:to>
      <cdr:x>0.82143</cdr:x>
      <cdr:y>0.19767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92288" y="100681"/>
          <a:ext cx="720080" cy="37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5224,4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0.11898</cdr:x>
      <cdr:y>0.10191</cdr:y>
    </cdr:from>
    <cdr:to>
      <cdr:x>0.5127</cdr:x>
      <cdr:y>0.28022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34133" y="214076"/>
          <a:ext cx="1105689" cy="374571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bg2">
              <a:lumMod val="90000"/>
            </a:schemeClr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2028  год</a:t>
          </a:r>
          <a:endParaRPr lang="ru-RU" sz="16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0.22194</cdr:x>
      <cdr:y>0.43207</cdr:y>
    </cdr:from>
    <cdr:to>
      <cdr:x>0.56883</cdr:x>
      <cdr:y>0.69726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7" y="664140"/>
          <a:ext cx="787824" cy="40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76,9%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0.65311</cdr:x>
      <cdr:y>0.24057</cdr:y>
    </cdr:from>
    <cdr:to>
      <cdr:x>1</cdr:x>
      <cdr:y>0.50576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83294" y="369778"/>
          <a:ext cx="787824" cy="40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20,8%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0.42511</cdr:x>
      <cdr:y>0.35048</cdr:y>
    </cdr:from>
    <cdr:to>
      <cdr:x>0.55956</cdr:x>
      <cdr:y>0.42837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2754" y="1944216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68,2 %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0.06377</cdr:x>
      <cdr:y>0.42837</cdr:y>
    </cdr:from>
    <cdr:to>
      <cdr:x>0.23529</cdr:x>
      <cdr:y>0.49327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6410" y="2376264"/>
          <a:ext cx="146981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7,3 %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0.13099</cdr:x>
      <cdr:y>0.12981</cdr:y>
    </cdr:from>
    <cdr:to>
      <cdr:x>0.24864</cdr:x>
      <cdr:y>0.20769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22474" y="720080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2,6 %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0.02175</cdr:x>
      <cdr:y>0.3375</cdr:y>
    </cdr:from>
    <cdr:to>
      <cdr:x>0.18141</cdr:x>
      <cdr:y>0.41136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6371" y="1872208"/>
          <a:ext cx="1368152" cy="40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4,2 %</a:t>
          </a:r>
          <a:endParaRPr lang="ru-RU" sz="18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0.34108</cdr:x>
      <cdr:y>0.05192</cdr:y>
    </cdr:from>
    <cdr:to>
      <cdr:x>0.41671</cdr:x>
      <cdr:y>0.10385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22674" y="288032"/>
          <a:ext cx="64807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0,2 %</a:t>
          </a:r>
          <a:endParaRPr lang="ru-RU" sz="16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0.25704</cdr:x>
      <cdr:y>0.03894</cdr:y>
    </cdr:from>
    <cdr:to>
      <cdr:x>0.34108</cdr:x>
      <cdr:y>0.10385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02594" y="21602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0,7 %</a:t>
          </a:r>
          <a:endParaRPr lang="ru-RU" sz="16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0.18141</cdr:x>
      <cdr:y>0.50625</cdr:y>
    </cdr:from>
    <cdr:to>
      <cdr:x>0.33613</cdr:x>
      <cdr:y>0.59712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54522" y="2808312"/>
          <a:ext cx="132579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</a:rPr>
            <a:t>8,6 %</a:t>
          </a:r>
          <a:endParaRPr lang="ru-RU" sz="18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0.03015</cdr:x>
      <cdr:y>0.25205</cdr:y>
    </cdr:from>
    <cdr:to>
      <cdr:x>0.23529</cdr:x>
      <cdr:y>0.34292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8378" y="1398200"/>
          <a:ext cx="175784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</a:rPr>
            <a:t>3,5 %</a:t>
          </a:r>
          <a:endParaRPr lang="ru-RU" sz="18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0.18141</cdr:x>
      <cdr:y>0.0649</cdr:y>
    </cdr:from>
    <cdr:to>
      <cdr:x>0.26545</cdr:x>
      <cdr:y>0.12981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54522" y="3600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Calibri" panose="020F0502020204030204" pitchFamily="34" charset="0"/>
            </a:rPr>
            <a:t>1,4</a:t>
          </a:r>
          <a:r>
            <a:rPr lang="ru-RU" sz="1600" b="1" dirty="0" smtClean="0">
              <a:latin typeface="Calibri" panose="020F0502020204030204" pitchFamily="34" charset="0"/>
            </a:rPr>
            <a:t> %</a:t>
          </a:r>
          <a:endParaRPr lang="ru-RU" sz="16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0.22343</cdr:x>
      <cdr:y>0.12981</cdr:y>
    </cdr:from>
    <cdr:to>
      <cdr:x>0.23604</cdr:x>
      <cdr:y>0.18173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1914562" y="720080"/>
          <a:ext cx="10801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0.28225</cdr:x>
      <cdr:y>0.10385</cdr:y>
    </cdr:from>
    <cdr:to>
      <cdr:x>0.28225</cdr:x>
      <cdr:y>0.16875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>
          <a:off x="2418618" y="576064"/>
          <a:ext cx="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0.31587</cdr:x>
      <cdr:y>0.10385</cdr:y>
    </cdr:from>
    <cdr:to>
      <cdr:x>0.34948</cdr:x>
      <cdr:y>0.16875</cdr:y>
    </cdr:to>
    <cdr:cxnSp macro="">
      <cdr:nvCxnSpPr>
        <cdr:cNvPr id="30" name="Прямая соединительная линия 29"/>
        <cdr:cNvCxnSpPr/>
      </cdr:nvCxnSpPr>
      <cdr:spPr>
        <a:xfrm xmlns:a="http://schemas.openxmlformats.org/drawingml/2006/main" flipH="1">
          <a:off x="2706650" y="576064"/>
          <a:ext cx="288032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0.72</cdr:x>
      <cdr:y>0.06513</cdr:y>
    </cdr:from>
    <cdr:to>
      <cdr:x>1</cdr:x>
      <cdr:y>0.4066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192298"/>
          <a:ext cx="1008112" cy="100811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+45,6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+15,6%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0.66667</cdr:x>
      <cdr:y>0.09756</cdr:y>
    </cdr:from>
    <cdr:to>
      <cdr:x>0.66667</cdr:x>
      <cdr:y>0.39024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160240" y="288032"/>
          <a:ext cx="0" cy="8640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0.26667</cdr:x>
      <cdr:y>0.19512</cdr:y>
    </cdr:from>
    <cdr:to>
      <cdr:x>0.46667</cdr:x>
      <cdr:y>0.29268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864096" y="57606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293,2</a:t>
          </a:r>
          <a:endParaRPr lang="ru-RU" sz="1400" b="1" u="sng" dirty="0">
            <a:solidFill>
              <a:schemeClr val="accent4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0.44444</cdr:x>
      <cdr:y>0.09756</cdr:y>
    </cdr:from>
    <cdr:to>
      <cdr:x>0.64444</cdr:x>
      <cdr:y>0.19512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440160" y="28803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338,8</a:t>
          </a:r>
          <a:endParaRPr lang="ru-RU" sz="14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0.75902</cdr:x>
      <cdr:y>0.07317</cdr:y>
    </cdr:from>
    <cdr:to>
      <cdr:x>1</cdr:x>
      <cdr:y>0.41463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8136" y="216022"/>
          <a:ext cx="850256" cy="10081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-0,9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-2,7%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0.67739</cdr:x>
      <cdr:y>0.0975</cdr:y>
    </cdr:from>
    <cdr:to>
      <cdr:x>0.67739</cdr:x>
      <cdr:y>0.39091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390104" y="287843"/>
          <a:ext cx="0" cy="86625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0.31004</cdr:x>
      <cdr:y>0.22018</cdr:y>
    </cdr:from>
    <cdr:to>
      <cdr:x>0.46667</cdr:x>
      <cdr:y>0.31774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93960" y="650043"/>
          <a:ext cx="55263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33,0</a:t>
          </a:r>
          <a:endParaRPr lang="ru-RU" sz="1400" b="1" u="sng" dirty="0">
            <a:solidFill>
              <a:schemeClr val="accent4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0.47331</cdr:x>
      <cdr:y>0.29335</cdr:y>
    </cdr:from>
    <cdr:to>
      <cdr:x>0.64444</cdr:x>
      <cdr:y>0.39091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670024" y="866067"/>
          <a:ext cx="60381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32,1</a:t>
          </a:r>
          <a:endParaRPr lang="ru-RU" sz="14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0.75951</cdr:x>
      <cdr:y>0.09708</cdr:y>
    </cdr:from>
    <cdr:to>
      <cdr:x>1</cdr:x>
      <cdr:y>0.53891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2696" y="242710"/>
          <a:ext cx="969752" cy="1104581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-241,9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-22,3%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0.71429</cdr:x>
      <cdr:y>0.15458</cdr:y>
    </cdr:from>
    <cdr:to>
      <cdr:x>0.71562</cdr:x>
      <cdr:y>0.50002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880320" y="386447"/>
          <a:ext cx="5377" cy="86362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0.29704</cdr:x>
      <cdr:y>0.14911</cdr:y>
    </cdr:from>
    <cdr:to>
      <cdr:x>0.48203</cdr:x>
      <cdr:y>0.29268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156229" y="360041"/>
          <a:ext cx="720081" cy="34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1083,0</a:t>
          </a:r>
          <a:endParaRPr lang="ru-RU" sz="1400" b="1" u="sng" dirty="0">
            <a:solidFill>
              <a:schemeClr val="accent4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0.48203</cdr:x>
      <cdr:y>0.25165</cdr:y>
    </cdr:from>
    <cdr:to>
      <cdr:x>0.67349</cdr:x>
      <cdr:y>0.40076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876309" y="607660"/>
          <a:ext cx="74526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841,1</a:t>
          </a:r>
          <a:endParaRPr lang="ru-RU" sz="14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0.13334</cdr:x>
      <cdr:y>0.07888</cdr:y>
    </cdr:from>
    <cdr:to>
      <cdr:x>0.24167</cdr:x>
      <cdr:y>0.5258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6314" y="156888"/>
          <a:ext cx="720054" cy="88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1143,5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0.31751</cdr:x>
      <cdr:y>0.11509</cdr:y>
    </cdr:from>
    <cdr:to>
      <cdr:x>0.43667</cdr:x>
      <cdr:y>0.54956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0474" y="228896"/>
          <a:ext cx="792051" cy="86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1083,0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0.50167</cdr:x>
      <cdr:y>0.1875</cdr:y>
    </cdr:from>
    <cdr:to>
      <cdr:x>0.61</cdr:x>
      <cdr:y>0.54956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4586" y="372912"/>
          <a:ext cx="720079" cy="72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841,1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0.68584</cdr:x>
      <cdr:y>0.22371</cdr:y>
    </cdr:from>
    <cdr:to>
      <cdr:x>0.805</cdr:x>
      <cdr:y>0.4397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58747" y="444920"/>
          <a:ext cx="792051" cy="429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789,4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0.85917</cdr:x>
      <cdr:y>0.1513</cdr:y>
    </cdr:from>
    <cdr:to>
      <cdr:x>0.97311</cdr:x>
      <cdr:y>0.36206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10863" y="300904"/>
          <a:ext cx="757354" cy="419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979,2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0.72</cdr:x>
      <cdr:y>0.13043</cdr:y>
    </cdr:from>
    <cdr:to>
      <cdr:x>1</cdr:x>
      <cdr:y>0.4719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432048"/>
          <a:ext cx="1008112" cy="1131074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-39,4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-9,2%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0.68865</cdr:x>
      <cdr:y>0.15217</cdr:y>
    </cdr:from>
    <cdr:to>
      <cdr:x>0.68865</cdr:x>
      <cdr:y>0.45333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479413" y="504056"/>
          <a:ext cx="0" cy="99755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0.26667</cdr:x>
      <cdr:y>0.13043</cdr:y>
    </cdr:from>
    <cdr:to>
      <cdr:x>0.46667</cdr:x>
      <cdr:y>0.29268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960119" y="432048"/>
          <a:ext cx="720080" cy="537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427,9</a:t>
          </a:r>
          <a:endParaRPr lang="ru-RU" sz="1600" b="1" u="sng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0.46865</cdr:x>
      <cdr:y>0.45652</cdr:y>
    </cdr:from>
    <cdr:to>
      <cdr:x>0.66865</cdr:x>
      <cdr:y>0.54348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687324" y="1512168"/>
          <a:ext cx="72008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388,5</a:t>
          </a:r>
          <a:endParaRPr lang="ru-RU" sz="16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0.75902</cdr:x>
      <cdr:y>0.07317</cdr:y>
    </cdr:from>
    <cdr:to>
      <cdr:x>1</cdr:x>
      <cdr:y>0.41463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8136" y="216022"/>
          <a:ext cx="850256" cy="10081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-165,1 </a:t>
          </a:r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</a:rPr>
            <a:t>.</a:t>
          </a:r>
        </a:p>
        <a:p xmlns:a="http://schemas.openxmlformats.org/drawingml/2006/main">
          <a:endParaRPr lang="ru-RU" sz="1100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-16,4%</a:t>
          </a:r>
          <a:endParaRPr lang="ru-RU" sz="16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0.7073</cdr:x>
      <cdr:y>0.09756</cdr:y>
    </cdr:from>
    <cdr:to>
      <cdr:x>0.7073</cdr:x>
      <cdr:y>0.41463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495648" y="288032"/>
          <a:ext cx="0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0.27873</cdr:x>
      <cdr:y>0.04878</cdr:y>
    </cdr:from>
    <cdr:to>
      <cdr:x>0.52363</cdr:x>
      <cdr:y>0.31774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983480" y="144016"/>
          <a:ext cx="864096" cy="79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1009,7</a:t>
          </a:r>
          <a:endParaRPr lang="ru-RU" sz="1600" b="1" u="sng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0.49151</cdr:x>
      <cdr:y>0.46341</cdr:y>
    </cdr:from>
    <cdr:to>
      <cdr:x>0.69476</cdr:x>
      <cdr:y>0.61042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734229" y="1368152"/>
          <a:ext cx="717161" cy="434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u="sng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844,6</a:t>
          </a:r>
          <a:endParaRPr lang="ru-RU" sz="1600" b="1" u="sng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0.33075</cdr:x>
      <cdr:y>0.03855</cdr:y>
    </cdr:from>
    <cdr:to>
      <cdr:x>0.48431</cdr:x>
      <cdr:y>0.10927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223785"/>
          <a:ext cx="936104" cy="410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662,2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0.1325</cdr:y>
    </cdr:from>
    <cdr:to>
      <cdr:x>0.44887</cdr:x>
      <cdr:y>0.206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4" y="769198"/>
          <a:ext cx="864108" cy="426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195,3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0.29531</cdr:x>
      <cdr:y>0.23081</cdr:y>
    </cdr:from>
    <cdr:to>
      <cdr:x>0.46068</cdr:x>
      <cdr:y>0.303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339909"/>
          <a:ext cx="1008112" cy="41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94,9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0.34244</cdr:y>
    </cdr:from>
    <cdr:to>
      <cdr:x>0.45712</cdr:x>
      <cdr:y>0.49996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1987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0.2835</cdr:x>
      <cdr:y>0.33246</cdr:y>
    </cdr:from>
    <cdr:to>
      <cdr:x>0.41343</cdr:x>
      <cdr:y>0.41081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10405" y="1930037"/>
          <a:ext cx="783890" cy="45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rPr>
            <a:t>50,9</a:t>
          </a:r>
          <a:endParaRPr lang="ru-RU" sz="2200" b="1" dirty="0">
            <a:solidFill>
              <a:srgbClr val="A20000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0.27018</cdr:x>
      <cdr:y>0.4187</cdr:y>
    </cdr:from>
    <cdr:to>
      <cdr:x>0.38981</cdr:x>
      <cdr:y>0.49281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47000" y="2430664"/>
          <a:ext cx="729281" cy="430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37,6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0.24655</cdr:x>
      <cdr:y>0.5161</cdr:y>
    </cdr:from>
    <cdr:to>
      <cdr:x>0.36618</cdr:x>
      <cdr:y>0.57812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02985" y="2996097"/>
          <a:ext cx="729248" cy="36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18,5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0.23474</cdr:x>
      <cdr:y>0.6074</cdr:y>
    </cdr:from>
    <cdr:to>
      <cdr:x>0.36618</cdr:x>
      <cdr:y>0.66561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30977" y="3526117"/>
          <a:ext cx="801256" cy="337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14,1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0.22443</cdr:x>
      <cdr:y>0.70557</cdr:y>
    </cdr:from>
    <cdr:to>
      <cdr:x>0.36618</cdr:x>
      <cdr:y>0.76389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68152" y="4096048"/>
          <a:ext cx="864096" cy="338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8,9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0.1993</cdr:x>
      <cdr:y>0.80618</cdr:y>
    </cdr:from>
    <cdr:to>
      <cdr:x>0.33075</cdr:x>
      <cdr:y>0.86895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14933" y="4680115"/>
          <a:ext cx="801319" cy="364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6,6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0.189</cdr:x>
      <cdr:y>0.8934</cdr:y>
    </cdr:from>
    <cdr:to>
      <cdr:x>0.33075</cdr:x>
      <cdr:y>0.95172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152128" y="5186403"/>
          <a:ext cx="86409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6,5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0.68361</cdr:x>
      <cdr:y>0.06263</cdr:y>
    </cdr:from>
    <cdr:to>
      <cdr:x>0.81354</cdr:x>
      <cdr:y>0.11225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67281" y="363603"/>
          <a:ext cx="792053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53,7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0.68512</cdr:x>
      <cdr:y>0.14943</cdr:y>
    </cdr:from>
    <cdr:to>
      <cdr:x>0.82087</cdr:x>
      <cdr:y>0.21145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6464" y="867501"/>
          <a:ext cx="827584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15,8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0.24563</cdr:y>
    </cdr:from>
    <cdr:to>
      <cdr:x>0.8116</cdr:x>
      <cdr:y>0.29155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04457" y="1425950"/>
          <a:ext cx="792088" cy="26657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7,7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0.33209</cdr:y>
    </cdr:from>
    <cdr:to>
      <cdr:x>0.81733</cdr:x>
      <cdr:y>0.3941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04457" y="1927870"/>
          <a:ext cx="826638" cy="359985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4,1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0.43414</cdr:y>
    </cdr:from>
    <cdr:to>
      <cdr:x>0.8116</cdr:x>
      <cdr:y>0.47738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104457" y="2520297"/>
          <a:ext cx="792088" cy="251020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3,1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0.53167</cdr:y>
    </cdr:from>
    <cdr:to>
      <cdr:x>0.8116</cdr:x>
      <cdr:y>0.58129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104457" y="3086507"/>
          <a:ext cx="792088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1,5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0.61845</cdr:y>
    </cdr:from>
    <cdr:to>
      <cdr:x>0.8116</cdr:x>
      <cdr:y>0.67677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104457" y="3590270"/>
          <a:ext cx="792088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1,1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0.72318</cdr:y>
    </cdr:from>
    <cdr:to>
      <cdr:x>0.8116</cdr:x>
      <cdr:y>0.7691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104457" y="4198273"/>
          <a:ext cx="792088" cy="266578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0,7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0.81528</cdr:y>
    </cdr:from>
    <cdr:to>
      <cdr:x>0.8116</cdr:x>
      <cdr:y>0.8736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104457" y="4732924"/>
          <a:ext cx="792088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0,6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0.68031</cdr:x>
      <cdr:y>0.90062</cdr:y>
    </cdr:from>
    <cdr:to>
      <cdr:x>0.8116</cdr:x>
      <cdr:y>0.95171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104457" y="5228337"/>
          <a:ext cx="792088" cy="296591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0,5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0.65998</cdr:x>
      <cdr:y>0</cdr:y>
    </cdr:from>
    <cdr:to>
      <cdr:x>0.83118</cdr:x>
      <cdr:y>0.09679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023265" y="0"/>
          <a:ext cx="1043608" cy="561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Calibri" pitchFamily="34" charset="0"/>
              <a:cs typeface="Calibri" pitchFamily="34" charset="0"/>
            </a:rPr>
            <a:t>(доля в общих расходах %)</a:t>
          </a:r>
          <a:endParaRPr lang="ru-RU" sz="10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0.34105</cdr:x>
      <cdr:y>0.00242</cdr:y>
    </cdr:from>
    <cdr:to>
      <cdr:x>0.62455</cdr:x>
      <cdr:y>0.05813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079049" y="14064"/>
          <a:ext cx="1728193" cy="32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Calibri" pitchFamily="34" charset="0"/>
              <a:cs typeface="Calibri" pitchFamily="34" charset="0"/>
            </a:rPr>
            <a:t>(сумма в млн. руб.)</a:t>
          </a:r>
          <a:endParaRPr lang="ru-RU" sz="14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0.12069</cdr:x>
      <cdr:y>0.26905</cdr:y>
    </cdr:from>
    <cdr:to>
      <cdr:x>0.29312</cdr:x>
      <cdr:y>0.3895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075" y="658700"/>
          <a:ext cx="684455" cy="294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1162,9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0.29025</cdr:x>
      <cdr:y>0.20588</cdr:y>
    </cdr:from>
    <cdr:to>
      <cdr:x>0.47858</cdr:x>
      <cdr:y>0.35736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30" y="504057"/>
          <a:ext cx="747578" cy="370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1320,0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0.44828</cdr:x>
      <cdr:y>0.14706</cdr:y>
    </cdr:from>
    <cdr:to>
      <cdr:x>0.60345</cdr:x>
      <cdr:y>0.32523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9432" y="360040"/>
          <a:ext cx="615942" cy="43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51455,0</a:t>
          </a:r>
        </a:p>
        <a:p xmlns:a="http://schemas.openxmlformats.org/drawingml/2006/main">
          <a:endParaRPr lang="ru-RU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0.63787</cdr:x>
      <cdr:y>0.09258</cdr:y>
    </cdr:from>
    <cdr:to>
      <cdr:x>0.81766</cdr:x>
      <cdr:y>0.30126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32014" y="226653"/>
          <a:ext cx="713662" cy="510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1590,0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0.81287</cdr:x>
      <cdr:y>0.05882</cdr:y>
    </cdr:from>
    <cdr:to>
      <cdr:x>1</cdr:x>
      <cdr:y>0.26097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26648" y="144007"/>
          <a:ext cx="742817" cy="494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1740,0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0.45006</cdr:x>
      <cdr:y>0.1514</cdr:y>
    </cdr:from>
    <cdr:to>
      <cdr:x>0.63787</cdr:x>
      <cdr:y>0.26905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86488" y="370669"/>
          <a:ext cx="74552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1455,0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0.33075</cdr:x>
      <cdr:y>0.03235</cdr:y>
    </cdr:from>
    <cdr:to>
      <cdr:x>0.48431</cdr:x>
      <cdr:y>0.10927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52" y="187781"/>
          <a:ext cx="936102" cy="446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</a:t>
          </a:r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8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0.13008</cdr:y>
    </cdr:from>
    <cdr:to>
      <cdr:x>0.44887</cdr:x>
      <cdr:y>0.21841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755133"/>
          <a:ext cx="864104" cy="512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3,4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0.29531</cdr:x>
      <cdr:y>0.21841</cdr:y>
    </cdr:from>
    <cdr:to>
      <cdr:x>0.46068</cdr:x>
      <cdr:y>0.303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10" y="1267901"/>
          <a:ext cx="1008095" cy="491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3,2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0.30712</cdr:x>
      <cdr:y>0.34244</cdr:y>
    </cdr:from>
    <cdr:to>
      <cdr:x>0.45712</cdr:x>
      <cdr:y>0.49996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1987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0.2835</cdr:x>
      <cdr:y>0.31764</cdr:y>
    </cdr:from>
    <cdr:to>
      <cdr:x>0.41343</cdr:x>
      <cdr:y>0.40446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216" y="1843965"/>
          <a:ext cx="79205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2,3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0.27168</cdr:x>
      <cdr:y>0.41687</cdr:y>
    </cdr:from>
    <cdr:to>
      <cdr:x>0.40162</cdr:x>
      <cdr:y>0.48492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56184" y="2420029"/>
          <a:ext cx="792114" cy="395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1,7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0.24806</cdr:x>
      <cdr:y>0.5037</cdr:y>
    </cdr:from>
    <cdr:to>
      <cdr:x>0.36618</cdr:x>
      <cdr:y>0.57812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12168" y="2924111"/>
          <a:ext cx="720065" cy="43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0,4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0.23625</cdr:x>
      <cdr:y>0.6074</cdr:y>
    </cdr:from>
    <cdr:to>
      <cdr:x>0.36618</cdr:x>
      <cdr:y>0.66561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0159" y="3526117"/>
          <a:ext cx="792073" cy="337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0,4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0.22443</cdr:x>
      <cdr:y>0.70216</cdr:y>
    </cdr:from>
    <cdr:to>
      <cdr:x>0.36618</cdr:x>
      <cdr:y>0.76389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68125" y="4076214"/>
          <a:ext cx="864108" cy="358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0,2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0.21262</cdr:x>
      <cdr:y>0.7969</cdr:y>
    </cdr:from>
    <cdr:to>
      <cdr:x>0.33075</cdr:x>
      <cdr:y>0.86895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96144" y="4626191"/>
          <a:ext cx="720080" cy="418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0,2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0.189</cdr:x>
      <cdr:y>0.8934</cdr:y>
    </cdr:from>
    <cdr:to>
      <cdr:x>0.33075</cdr:x>
      <cdr:y>0.95172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152128" y="5186403"/>
          <a:ext cx="86409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0,1</a:t>
          </a:r>
          <a:endParaRPr lang="ru-RU" sz="22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0.69693</cdr:x>
      <cdr:y>0.04475</cdr:y>
    </cdr:from>
    <cdr:to>
      <cdr:x>0.81505</cdr:x>
      <cdr:y>0.09437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248472" y="259786"/>
          <a:ext cx="720073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0,5</a:t>
          </a:r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0.68512</cdr:x>
      <cdr:y>0.13569</cdr:y>
    </cdr:from>
    <cdr:to>
      <cdr:x>0.80324</cdr:x>
      <cdr:y>0.20316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6465" y="787716"/>
          <a:ext cx="720080" cy="391681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0,3</a:t>
          </a:r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0.23837</cdr:y>
    </cdr:from>
    <cdr:to>
      <cdr:x>0.81112</cdr:x>
      <cdr:y>0.28429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04457" y="1383776"/>
          <a:ext cx="840130" cy="26657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0,3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0.33209</cdr:y>
    </cdr:from>
    <cdr:to>
      <cdr:x>0.80324</cdr:x>
      <cdr:y>0.3941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04457" y="1927870"/>
          <a:ext cx="792087" cy="359985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0,2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0.4266</cdr:y>
    </cdr:from>
    <cdr:to>
      <cdr:x>0.80324</cdr:x>
      <cdr:y>0.46984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104457" y="2476526"/>
          <a:ext cx="792088" cy="251019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0,1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0.5161</cdr:y>
    </cdr:from>
    <cdr:to>
      <cdr:x>0.80324</cdr:x>
      <cdr:y>0.56572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104456" y="2996097"/>
          <a:ext cx="792095" cy="288057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0,03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0.61603</cdr:y>
    </cdr:from>
    <cdr:to>
      <cdr:x>0.80324</cdr:x>
      <cdr:y>0.67435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104456" y="3576217"/>
          <a:ext cx="792095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0,03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0.71456</cdr:y>
    </cdr:from>
    <cdr:to>
      <cdr:x>0.80324</cdr:x>
      <cdr:y>0.76048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104456" y="4148209"/>
          <a:ext cx="792095" cy="266578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</a:t>
          </a:r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01</a:t>
          </a:r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0.80376</cdr:y>
    </cdr:from>
    <cdr:to>
      <cdr:x>0.80324</cdr:x>
      <cdr:y>0.86208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104456" y="4666039"/>
          <a:ext cx="792095" cy="338563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</a:t>
          </a:r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01</a:t>
          </a:r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  <a:endParaRPr lang="ru-RU" sz="1600" dirty="0">
            <a:solidFill>
              <a:srgbClr val="A2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0.6733</cdr:x>
      <cdr:y>0.90062</cdr:y>
    </cdr:from>
    <cdr:to>
      <cdr:x>0.80324</cdr:x>
      <cdr:y>0.95171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104456" y="5228337"/>
          <a:ext cx="792095" cy="296591"/>
        </a:xfrm>
        <a:prstGeom xmlns:a="http://schemas.openxmlformats.org/drawingml/2006/main" prst="rect">
          <a:avLst/>
        </a:prstGeom>
        <a:solidFill xmlns:a="http://schemas.openxmlformats.org/drawingml/2006/main">
          <a:srgbClr val="FEE7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0,</a:t>
          </a:r>
          <a:r>
            <a:rPr lang="en-US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01</a:t>
          </a:r>
          <a:r>
            <a:rPr lang="ru-RU" sz="1600" b="1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sz="1600" dirty="0" smtClean="0">
              <a:solidFill>
                <a:srgbClr val="A20000"/>
              </a:solidFill>
              <a:latin typeface="Calibri" pitchFamily="34" charset="0"/>
              <a:cs typeface="Calibri" pitchFamily="34" charset="0"/>
            </a:rPr>
            <a:t>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0.50793</cdr:x>
      <cdr:y>0</cdr:y>
    </cdr:from>
    <cdr:to>
      <cdr:x>0.68512</cdr:x>
      <cdr:y>0.04475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096344" y="0"/>
          <a:ext cx="1080120" cy="25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0.53156</cdr:x>
      <cdr:y>0</cdr:y>
    </cdr:from>
    <cdr:to>
      <cdr:x>0.68512</cdr:x>
      <cdr:y>0.04475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240360" y="0"/>
          <a:ext cx="936104" cy="25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(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млн.руб.</a:t>
          </a:r>
          <a:r>
            <a:rPr lang="ru-RU" sz="1100" dirty="0" smtClean="0"/>
            <a:t>)</a:t>
          </a:r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0.30749</cdr:x>
      <cdr:y>0.59188</cdr:y>
    </cdr:from>
    <cdr:to>
      <cdr:x>0.47491</cdr:x>
      <cdr:y>0.75476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3" y="1279390"/>
          <a:ext cx="901721" cy="352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662,2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0.54814</cdr:x>
      <cdr:y>0.53304</cdr:y>
    </cdr:from>
    <cdr:to>
      <cdr:x>0.71889</cdr:x>
      <cdr:y>0.69182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1152206"/>
          <a:ext cx="919648" cy="34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669,6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0.78879</cdr:x>
      <cdr:y>0.40088</cdr:y>
    </cdr:from>
    <cdr:to>
      <cdr:x>0.93151</cdr:x>
      <cdr:y>0.61778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866522"/>
          <a:ext cx="768704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683,0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0.29412</cdr:x>
      <cdr:y>0.17168</cdr:y>
    </cdr:from>
    <cdr:to>
      <cdr:x>0.29412</cdr:x>
      <cdr:y>0.48314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584176" y="371106"/>
          <a:ext cx="0" cy="67322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>
              <a:lumMod val="65000"/>
              <a:lumOff val="3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0.31447</cdr:x>
      <cdr:y>0.26819</cdr:y>
    </cdr:from>
    <cdr:to>
      <cdr:x>0.40108</cdr:x>
      <cdr:y>0.4464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93781" y="579722"/>
          <a:ext cx="466459" cy="385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-1%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0.15234</cdr:x>
      <cdr:y>0.19212</cdr:y>
    </cdr:from>
    <cdr:to>
      <cdr:x>0.31447</cdr:x>
      <cdr:y>0.43695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20501" y="415290"/>
          <a:ext cx="873280" cy="52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- 6,8 млн.р</a:t>
          </a:r>
          <a:r>
            <a:rPr lang="ru-RU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.</a:t>
          </a:r>
          <a:endParaRPr lang="ru-RU" sz="12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0.32073</cdr:x>
      <cdr:y>0.38547</cdr:y>
    </cdr:from>
    <cdr:to>
      <cdr:x>0.46793</cdr:x>
      <cdr:y>0.54835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7464" y="833220"/>
          <a:ext cx="792845" cy="352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195,3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0.55669</cdr:x>
      <cdr:y>0.53304</cdr:y>
    </cdr:from>
    <cdr:to>
      <cdr:x>0.71889</cdr:x>
      <cdr:y>0.69182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98384" y="1152203"/>
          <a:ext cx="873616" cy="34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148,4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0.80202</cdr:x>
      <cdr:y>0.45185</cdr:y>
    </cdr:from>
    <cdr:to>
      <cdr:x>0.94908</cdr:x>
      <cdr:y>0.66875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19752" y="976705"/>
          <a:ext cx="792088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162,3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0.26725</cdr:x>
      <cdr:y>0.18248</cdr:y>
    </cdr:from>
    <cdr:to>
      <cdr:x>0.26725</cdr:x>
      <cdr:y>0.38557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439432" y="394447"/>
          <a:ext cx="0" cy="43898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0.30736</cdr:x>
      <cdr:y>0.19298</cdr:y>
    </cdr:from>
    <cdr:to>
      <cdr:x>0.46779</cdr:x>
      <cdr:y>0.32841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655456" y="417147"/>
          <a:ext cx="864096" cy="292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+7,4%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0.12019</cdr:x>
      <cdr:y>0.12774</cdr:y>
    </cdr:from>
    <cdr:to>
      <cdr:x>0.25388</cdr:x>
      <cdr:y>0.36172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47344" y="276118"/>
          <a:ext cx="720079" cy="50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+13,5 </a:t>
          </a:r>
          <a:r>
            <a:rPr lang="ru-RU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млн.р.</a:t>
          </a:r>
          <a:endParaRPr lang="ru-RU" sz="12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0.33423</cdr:x>
      <cdr:y>0.55857</cdr:y>
    </cdr:from>
    <cdr:to>
      <cdr:x>0.47491</cdr:x>
      <cdr:y>0.72145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207378"/>
          <a:ext cx="757704" cy="352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5,8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0.56151</cdr:x>
      <cdr:y>0.59554</cdr:y>
    </cdr:from>
    <cdr:to>
      <cdr:x>0.70552</cdr:x>
      <cdr:y>0.75432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1287298"/>
          <a:ext cx="775656" cy="34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5,5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0.80216</cdr:x>
      <cdr:y>0.55857</cdr:y>
    </cdr:from>
    <cdr:to>
      <cdr:x>0.93151</cdr:x>
      <cdr:y>0.77547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480" y="1207378"/>
          <a:ext cx="696708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0.38771</cdr:x>
      <cdr:y>0.18493</cdr:y>
    </cdr:from>
    <cdr:to>
      <cdr:x>0.38771</cdr:x>
      <cdr:y>0.51867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088232" y="399739"/>
          <a:ext cx="1" cy="7213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8A3E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0.24065</cdr:x>
      <cdr:y>0.25072</cdr:y>
    </cdr:from>
    <cdr:to>
      <cdr:x>0.38771</cdr:x>
      <cdr:y>0.42612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6144" y="541956"/>
          <a:ext cx="792088" cy="37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8A3E"/>
              </a:solidFill>
              <a:latin typeface="Calibri" pitchFamily="34" charset="0"/>
              <a:cs typeface="Calibri" pitchFamily="34" charset="0"/>
            </a:rPr>
            <a:t>- 68,5 %</a:t>
          </a:r>
          <a:endParaRPr lang="ru-RU" sz="1400" b="1" dirty="0">
            <a:solidFill>
              <a:srgbClr val="008A3E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0.40108</cdr:x>
      <cdr:y>0.25072</cdr:y>
    </cdr:from>
    <cdr:to>
      <cdr:x>0.5214</cdr:x>
      <cdr:y>0.4956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0240" y="541957"/>
          <a:ext cx="648071" cy="529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8A3E"/>
              </a:solidFill>
              <a:latin typeface="Calibri" pitchFamily="34" charset="0"/>
              <a:cs typeface="Calibri" pitchFamily="34" charset="0"/>
            </a:rPr>
            <a:t>- 12,6 млн.р</a:t>
          </a:r>
          <a:r>
            <a:rPr lang="ru-RU" sz="1400" dirty="0" smtClean="0">
              <a:solidFill>
                <a:srgbClr val="008A3E"/>
              </a:solidFill>
              <a:latin typeface="Calibri" pitchFamily="34" charset="0"/>
              <a:cs typeface="Calibri" pitchFamily="34" charset="0"/>
            </a:rPr>
            <a:t>.</a:t>
          </a:r>
          <a:endParaRPr lang="ru-RU" sz="1400" dirty="0">
            <a:solidFill>
              <a:srgbClr val="008A3E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0.32034</cdr:x>
      <cdr:y>0.55857</cdr:y>
    </cdr:from>
    <cdr:to>
      <cdr:x>0.47491</cdr:x>
      <cdr:y>0.76566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207388"/>
          <a:ext cx="799128" cy="447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94,9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0.54319</cdr:x>
      <cdr:y>0.45951</cdr:y>
    </cdr:from>
    <cdr:to>
      <cdr:x>0.70552</cdr:x>
      <cdr:y>0.75432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993258"/>
          <a:ext cx="839267" cy="637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100,5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0.79389</cdr:x>
      <cdr:y>0.56578</cdr:y>
    </cdr:from>
    <cdr:to>
      <cdr:x>0.92324</cdr:x>
      <cdr:y>0.78268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1222974"/>
          <a:ext cx="668747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95,4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0.36213</cdr:x>
      <cdr:y>0.15343</cdr:y>
    </cdr:from>
    <cdr:to>
      <cdr:x>0.36508</cdr:x>
      <cdr:y>0.45489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>
          <a:off x="1872208" y="331639"/>
          <a:ext cx="15280" cy="65162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0.22285</cdr:x>
      <cdr:y>0.23265</cdr:y>
    </cdr:from>
    <cdr:to>
      <cdr:x>0.37676</cdr:x>
      <cdr:y>0.45951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52128" y="502894"/>
          <a:ext cx="795740" cy="490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-15,4 %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0.37676</cdr:x>
      <cdr:y>0.17771</cdr:y>
    </cdr:from>
    <cdr:to>
      <cdr:x>0.55712</cdr:x>
      <cdr:y>0.45951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947868" y="384139"/>
          <a:ext cx="932452" cy="60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-17,3 млн.р.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0.31894</cdr:x>
      <cdr:y>0.58346</cdr:y>
    </cdr:from>
    <cdr:to>
      <cdr:x>0.47351</cdr:x>
      <cdr:y>0.76566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8925" y="1261194"/>
          <a:ext cx="799136" cy="393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14,1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0.55836</cdr:x>
      <cdr:y>0.62471</cdr:y>
    </cdr:from>
    <cdr:to>
      <cdr:x>0.70552</cdr:x>
      <cdr:y>0.78334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6731" y="1350352"/>
          <a:ext cx="760848" cy="342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9,4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0.77856</cdr:x>
      <cdr:y>0.33176</cdr:y>
    </cdr:from>
    <cdr:to>
      <cdr:x>0.94745</cdr:x>
      <cdr:y>0.53216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25189" y="717127"/>
          <a:ext cx="873156" cy="433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179,2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0.30501</cdr:x>
      <cdr:y>0.18623</cdr:y>
    </cdr:from>
    <cdr:to>
      <cdr:x>0.30501</cdr:x>
      <cdr:y>0.5743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576917" y="402547"/>
          <a:ext cx="0" cy="83883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0.15754</cdr:x>
      <cdr:y>0.25033</cdr:y>
    </cdr:from>
    <cdr:to>
      <cdr:x>0.31681</cdr:x>
      <cdr:y>0.37868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14481" y="541114"/>
          <a:ext cx="823432" cy="277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- 48,2 %</a:t>
          </a:r>
          <a:endParaRPr lang="ru-RU" sz="14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0.31894</cdr:x>
      <cdr:y>0.21702</cdr:y>
    </cdr:from>
    <cdr:to>
      <cdr:x>0.47214</cdr:x>
      <cdr:y>0.53216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48925" y="469107"/>
          <a:ext cx="792088" cy="681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-13,1 млн.р.</a:t>
          </a:r>
          <a:endParaRPr lang="ru-RU" sz="14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0.31782</cdr:x>
      <cdr:y>0.37278</cdr:y>
    </cdr:from>
    <cdr:to>
      <cdr:x>0.47239</cdr:x>
      <cdr:y>0.64772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154" y="805780"/>
          <a:ext cx="799136" cy="59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50,9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0.5546</cdr:x>
      <cdr:y>0.58615</cdr:y>
    </cdr:from>
    <cdr:to>
      <cdr:x>0.71693</cdr:x>
      <cdr:y>0.76659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67290" y="1267011"/>
          <a:ext cx="839256" cy="39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47,6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0.79389</cdr:x>
      <cdr:y>0.56578</cdr:y>
    </cdr:from>
    <cdr:to>
      <cdr:x>0.92324</cdr:x>
      <cdr:y>0.78268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1222974"/>
          <a:ext cx="668747" cy="4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47,6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0.26043</cdr:x>
      <cdr:y>0.00425</cdr:y>
    </cdr:from>
    <cdr:to>
      <cdr:x>0.26228</cdr:x>
      <cdr:y>0.23744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346447" y="9855"/>
          <a:ext cx="9545" cy="54017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0.12329</cdr:x>
      <cdr:y>0.03109</cdr:y>
    </cdr:from>
    <cdr:to>
      <cdr:x>0.27606</cdr:x>
      <cdr:y>0.212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7428" y="72009"/>
          <a:ext cx="789801" cy="419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+0,8 %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0.27632</cdr:x>
      <cdr:y>0.03331</cdr:y>
    </cdr:from>
    <cdr:to>
      <cdr:x>0.55712</cdr:x>
      <cdr:y>0.19988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28581" y="72009"/>
          <a:ext cx="145176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+ 0,4 млн.р.</a:t>
          </a:r>
          <a:endParaRPr lang="ru-RU" sz="1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0.31894</cdr:x>
      <cdr:y>0.60532</cdr:y>
    </cdr:from>
    <cdr:to>
      <cdr:x>0.47351</cdr:x>
      <cdr:y>0.78334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8938" y="1308432"/>
          <a:ext cx="799136" cy="384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37,6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0.55836</cdr:x>
      <cdr:y>0.58346</cdr:y>
    </cdr:from>
    <cdr:to>
      <cdr:x>0.70552</cdr:x>
      <cdr:y>0.78334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6753" y="1261194"/>
          <a:ext cx="760826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46,0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0.79249</cdr:x>
      <cdr:y>0.55015</cdr:y>
    </cdr:from>
    <cdr:to>
      <cdr:x>0.94745</cdr:x>
      <cdr:y>0.78334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97196" y="1189186"/>
          <a:ext cx="801175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rPr>
            <a:t>50,5</a:t>
          </a:r>
          <a:endParaRPr lang="ru-RU" sz="2000" b="1" dirty="0">
            <a:solidFill>
              <a:srgbClr val="A2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0.30647</cdr:x>
      <cdr:y>0.11293</cdr:y>
    </cdr:from>
    <cdr:to>
      <cdr:x>0.30647</cdr:x>
      <cdr:y>0.57822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588910" y="242028"/>
          <a:ext cx="0" cy="99722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0.13403</cdr:x>
      <cdr:y>0.09546</cdr:y>
    </cdr:from>
    <cdr:to>
      <cdr:x>0.37123</cdr:x>
      <cdr:y>0.37868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94890" y="204594"/>
          <a:ext cx="1229780" cy="60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- 82,6 %</a:t>
          </a:r>
          <a:endParaRPr lang="ru-RU" sz="16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0.3321</cdr:x>
      <cdr:y>0.11332</cdr:y>
    </cdr:from>
    <cdr:to>
      <cdr:x>0.48531</cdr:x>
      <cdr:y>0.42846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721799" y="242872"/>
          <a:ext cx="794329" cy="67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-178,8 млн.р</a:t>
          </a:r>
          <a:r>
            <a:rPr lang="ru-RU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.</a:t>
          </a:r>
          <a:endParaRPr lang="ru-RU" sz="1400" b="1" dirty="0">
            <a:solidFill>
              <a:srgbClr val="7030A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0.10794</cdr:x>
      <cdr:y>0.66883</cdr:y>
    </cdr:from>
    <cdr:to>
      <cdr:x>0.20724</cdr:x>
      <cdr:y>0.79593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004" y="2215405"/>
          <a:ext cx="532690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9,7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0.34956</cdr:x>
      <cdr:y>0.71231</cdr:y>
    </cdr:from>
    <cdr:to>
      <cdr:x>0.4301</cdr:x>
      <cdr:y>0.81943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5148" y="2359421"/>
          <a:ext cx="432048" cy="354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5,0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0.17505</cdr:x>
      <cdr:y>0.29094</cdr:y>
    </cdr:from>
    <cdr:to>
      <cdr:x>0.26902</cdr:x>
      <cdr:y>0.38298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9044" y="963686"/>
          <a:ext cx="504056" cy="304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83,7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0.40326</cdr:x>
      <cdr:y>0.23913</cdr:y>
    </cdr:from>
    <cdr:to>
      <cdr:x>0.60406</cdr:x>
      <cdr:y>0.32609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3180" y="792088"/>
          <a:ext cx="10771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92,6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0.64488</cdr:x>
      <cdr:y>0.21739</cdr:y>
    </cdr:from>
    <cdr:to>
      <cdr:x>0.76514</cdr:x>
      <cdr:y>0.30435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59324" y="720080"/>
          <a:ext cx="6451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97,2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0.24162</cdr:x>
      <cdr:y>0.21739</cdr:y>
    </cdr:from>
    <cdr:to>
      <cdr:x>0.41209</cdr:x>
      <cdr:y>0.49345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6144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0.60855</cdr:x>
      <cdr:y>0.08187</cdr:y>
    </cdr:from>
    <cdr:to>
      <cdr:x>0.78306</cdr:x>
      <cdr:y>0.19057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64460" y="271189"/>
          <a:ext cx="936104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FBDA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0% </a:t>
          </a:r>
          <a:r>
            <a:rPr lang="en-US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&lt; 50%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0.10122</cdr:x>
      <cdr:y>0.14709</cdr:y>
    </cdr:from>
    <cdr:to>
      <cdr:x>0.30258</cdr:x>
      <cdr:y>0.25578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42999" y="487213"/>
          <a:ext cx="1080120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FBDA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ru-RU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,</a:t>
          </a:r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8% </a:t>
          </a:r>
          <a:r>
            <a:rPr lang="en-US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&lt; 50%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0.36298</cdr:x>
      <cdr:y>0.12535</cdr:y>
    </cdr:from>
    <cdr:to>
      <cdr:x>0.56434</cdr:x>
      <cdr:y>0.23405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947156" y="415205"/>
          <a:ext cx="1080120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EFBDA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EA0000"/>
              </a:solidFill>
              <a:latin typeface="Calibri" pitchFamily="34" charset="0"/>
              <a:cs typeface="Calibri" pitchFamily="34" charset="0"/>
            </a:rPr>
            <a:t>2,7%</a:t>
          </a:r>
          <a:r>
            <a:rPr lang="en-US" sz="14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&lt; 50%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0.59119</cdr:x>
      <cdr:y>0.79593</cdr:y>
    </cdr:from>
    <cdr:to>
      <cdr:x>0.64488</cdr:x>
      <cdr:y>0.90463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171292" y="2636420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0</a:t>
          </a:r>
          <a:endParaRPr lang="ru-RU" sz="14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0.29108</cdr:x>
      <cdr:y>0.22914</cdr:y>
    </cdr:from>
    <cdr:to>
      <cdr:x>0.47858</cdr:x>
      <cdr:y>0.36145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9525" y="498841"/>
          <a:ext cx="83709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1819,8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0.46429</cdr:x>
      <cdr:y>0.14</cdr:y>
    </cdr:from>
    <cdr:to>
      <cdr:x>0.62903</cdr:x>
      <cdr:y>0.32837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2821" y="304769"/>
          <a:ext cx="735491" cy="41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rPr>
            <a:t>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2037,0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0.64286</cdr:x>
      <cdr:y>0.14</cdr:y>
    </cdr:from>
    <cdr:to>
      <cdr:x>0.81967</cdr:x>
      <cdr:y>0.26222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70046" y="304769"/>
          <a:ext cx="789367" cy="26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rPr>
            <a:t>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2207,4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0.81967</cdr:x>
      <cdr:y>0.09684</cdr:y>
    </cdr:from>
    <cdr:to>
      <cdr:x>1</cdr:x>
      <cdr:y>0.22914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59413" y="210809"/>
          <a:ext cx="80508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2">
                  <a:lumMod val="10000"/>
                </a:schemeClr>
              </a:solidFill>
            </a:rPr>
            <a:t>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2387,6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0.12903</cdr:x>
      <cdr:y>0.2953</cdr:y>
    </cdr:from>
    <cdr:to>
      <cdr:x>0.29325</cdr:x>
      <cdr:y>0.42761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6063" y="642857"/>
          <a:ext cx="73315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1609,7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0.46774</cdr:x>
      <cdr:y>0.16299</cdr:y>
    </cdr:from>
    <cdr:to>
      <cdr:x>0.62903</cdr:x>
      <cdr:y>0.2953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88232" y="354825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2037,0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0.01923</cdr:x>
      <cdr:y>0.42978</cdr:y>
    </cdr:from>
    <cdr:to>
      <cdr:x>0.22449</cdr:x>
      <cdr:y>0.56312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159" y="928432"/>
          <a:ext cx="8129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2011,6</a:t>
          </a:r>
        </a:p>
        <a:p xmlns:a="http://schemas.openxmlformats.org/drawingml/2006/main">
          <a:endParaRPr lang="ru-RU" sz="1100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0.21477</cdr:x>
      <cdr:y>0.36516</cdr:y>
    </cdr:from>
    <cdr:to>
      <cdr:x>0.42223</cdr:x>
      <cdr:y>0.49213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4188" y="828386"/>
          <a:ext cx="776817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2380,1</a:t>
          </a:r>
        </a:p>
        <a:p xmlns:a="http://schemas.openxmlformats.org/drawingml/2006/main">
          <a:endParaRPr lang="ru-RU" sz="1200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0.41828</cdr:x>
      <cdr:y>0.32978</cdr:y>
    </cdr:from>
    <cdr:to>
      <cdr:x>0.6001</cdr:x>
      <cdr:y>0.58735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573" y="712408"/>
          <a:ext cx="720087" cy="556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2554,0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0.62213</cdr:x>
      <cdr:y>0.29645</cdr:y>
    </cdr:from>
    <cdr:to>
      <cdr:x>0.80811</cdr:x>
      <cdr:y>0.68258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3909" y="640399"/>
          <a:ext cx="736562" cy="834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2766,0</a:t>
          </a:r>
        </a:p>
        <a:p xmlns:a="http://schemas.openxmlformats.org/drawingml/2006/main">
          <a:endParaRPr lang="ru-RU" sz="1200" b="1" dirty="0">
            <a:solidFill>
              <a:srgbClr val="003300"/>
            </a:solidFill>
          </a:endParaRPr>
        </a:p>
      </cdr:txBody>
    </cdr:sp>
  </cdr:relSizeAnchor>
  <cdr:relSizeAnchor xmlns:cdr="http://schemas.openxmlformats.org/drawingml/2006/chartDrawing">
    <cdr:from>
      <cdr:x>0.80769</cdr:x>
      <cdr:y>0.26312</cdr:y>
    </cdr:from>
    <cdr:to>
      <cdr:x>1</cdr:x>
      <cdr:y>0.41166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98808" y="568392"/>
          <a:ext cx="761632" cy="320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00"/>
              </a:solidFill>
              <a:latin typeface="Calibri" panose="020F0502020204030204" pitchFamily="34" charset="0"/>
            </a:rPr>
            <a:t>2998,4</a:t>
          </a:r>
          <a:endParaRPr lang="ru-RU" sz="1400" b="1" dirty="0">
            <a:solidFill>
              <a:srgbClr val="00330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0.02034</cdr:x>
      <cdr:y>0.41533</cdr:y>
    </cdr:from>
    <cdr:to>
      <cdr:x>0.26446</cdr:x>
      <cdr:y>0.61934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78" y="878960"/>
          <a:ext cx="917883" cy="431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35217</a:t>
          </a:r>
        </a:p>
        <a:p xmlns:a="http://schemas.openxmlformats.org/drawingml/2006/main">
          <a:endParaRPr lang="ru-RU" sz="12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0.22377</cdr:x>
      <cdr:y>0.34026</cdr:y>
    </cdr:from>
    <cdr:to>
      <cdr:x>0.44755</cdr:x>
      <cdr:y>0.56496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1368" y="720080"/>
          <a:ext cx="841406" cy="475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41581</a:t>
          </a:r>
          <a:endParaRPr lang="ru-RU" sz="1400" b="1" dirty="0">
            <a:solidFill>
              <a:srgbClr val="00518E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0.4272</cdr:x>
      <cdr:y>0.27221</cdr:y>
    </cdr:from>
    <cdr:to>
      <cdr:x>0.61029</cdr:x>
      <cdr:y>0.53777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6259" y="576064"/>
          <a:ext cx="688412" cy="562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44619</a:t>
          </a:r>
          <a:endParaRPr lang="ru-RU" sz="1400" b="1" dirty="0">
            <a:solidFill>
              <a:srgbClr val="00518E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0.63063</cdr:x>
      <cdr:y>0.20415</cdr:y>
    </cdr:from>
    <cdr:to>
      <cdr:x>0.81372</cdr:x>
      <cdr:y>0.48339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1149" y="432049"/>
          <a:ext cx="688413" cy="590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48323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0.8235</cdr:x>
      <cdr:y>0.17013</cdr:y>
    </cdr:from>
    <cdr:to>
      <cdr:x>1</cdr:x>
      <cdr:y>0.4562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96344" y="360041"/>
          <a:ext cx="663625" cy="6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518E"/>
              </a:solidFill>
              <a:latin typeface="Calibri" panose="020F0502020204030204" pitchFamily="34" charset="0"/>
            </a:rPr>
            <a:t>52383</a:t>
          </a:r>
          <a:endParaRPr lang="ru-RU" sz="1400" b="1" dirty="0">
            <a:solidFill>
              <a:srgbClr val="00518E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0.01641</cdr:x>
      <cdr:y>0.24533</cdr:y>
    </cdr:from>
    <cdr:to>
      <cdr:x>0.21329</cdr:x>
      <cdr:y>0.69231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549333"/>
          <a:ext cx="864096" cy="1000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107,6</a:t>
          </a:r>
          <a:endParaRPr lang="ru-RU" sz="1400" b="1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0.2011</cdr:x>
      <cdr:y>0.14886</cdr:y>
    </cdr:from>
    <cdr:to>
      <cdr:x>0.3821</cdr:x>
      <cdr:y>0.66202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82609" y="333309"/>
          <a:ext cx="794392" cy="1149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108,9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0.46277</cdr:x>
      <cdr:y>0.21317</cdr:y>
    </cdr:from>
    <cdr:to>
      <cdr:x>0.67268</cdr:x>
      <cdr:y>0.68856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1054" y="477325"/>
          <a:ext cx="921274" cy="1064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105,4</a:t>
          </a:r>
          <a:endParaRPr lang="ru-RU" sz="14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0.65627</cdr:x>
      <cdr:y>0.34762</cdr:y>
    </cdr:from>
    <cdr:to>
      <cdr:x>0.79794</cdr:x>
      <cdr:y>0.77505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0" y="778383"/>
          <a:ext cx="621776" cy="957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0.8514</cdr:x>
      <cdr:y>0.34181</cdr:y>
    </cdr:from>
    <cdr:to>
      <cdr:x>1</cdr:x>
      <cdr:y>0.84582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36713" y="765357"/>
          <a:ext cx="652192" cy="1128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104</a:t>
          </a:r>
        </a:p>
        <a:p xmlns:a="http://schemas.openxmlformats.org/drawingml/2006/main">
          <a:endParaRPr lang="ru-RU" sz="1100" dirty="0" smtClean="0">
            <a:solidFill>
              <a:srgbClr val="336600"/>
            </a:solidFill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0.72886</cdr:x>
      <cdr:y>0.67412</cdr:y>
    </cdr:from>
    <cdr:to>
      <cdr:x>0.97286</cdr:x>
      <cdr:y>0.85787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92480" y="1564796"/>
          <a:ext cx="1872208" cy="426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0.09297</cdr:x>
      <cdr:y>0.77568</cdr:y>
    </cdr:from>
    <cdr:to>
      <cdr:x>0.25537</cdr:x>
      <cdr:y>0.86727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3289" y="3909845"/>
          <a:ext cx="136815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Calibri" panose="020F0502020204030204" pitchFamily="34" charset="0"/>
              <a:cs typeface="Times New Roman" pitchFamily="18" charset="0"/>
            </a:rPr>
            <a:t>Исполнено за 2024 год</a:t>
          </a:r>
          <a:endParaRPr lang="ru-RU" sz="1200" b="1" dirty="0">
            <a:latin typeface="Calibri" panose="020F0502020204030204" pitchFamily="34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0.12821</cdr:x>
      <cdr:y>0.02853</cdr:y>
    </cdr:from>
    <cdr:to>
      <cdr:x>0.22222</cdr:x>
      <cdr:y>0.09996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143827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1464,6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0.30769</cdr:x>
      <cdr:y>0.07139</cdr:y>
    </cdr:from>
    <cdr:to>
      <cdr:x>0.40171</cdr:x>
      <cdr:y>0.1257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92288" y="359851"/>
          <a:ext cx="792088" cy="273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1409,2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0.48186</cdr:x>
      <cdr:y>0.15711</cdr:y>
    </cdr:from>
    <cdr:to>
      <cdr:x>0.57797</cdr:x>
      <cdr:y>0.21425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59640" y="791899"/>
          <a:ext cx="8097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1212,0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0.66056</cdr:x>
      <cdr:y>0.15427</cdr:y>
    </cdr:from>
    <cdr:to>
      <cdr:x>0.75825</cdr:x>
      <cdr:y>0.2257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65155" y="777617"/>
          <a:ext cx="8230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1194,9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0.83761</cdr:x>
      <cdr:y>0.07139</cdr:y>
    </cdr:from>
    <cdr:to>
      <cdr:x>0.93162</cdr:x>
      <cdr:y>0.13999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056784" y="359851"/>
          <a:ext cx="792088" cy="34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u="sng" dirty="0" smtClean="0">
              <a:solidFill>
                <a:srgbClr val="672C94"/>
              </a:solidFill>
              <a:latin typeface="Calibri" pitchFamily="34" charset="0"/>
              <a:cs typeface="Calibri" pitchFamily="34" charset="0"/>
            </a:rPr>
            <a:t>1412,3</a:t>
          </a:r>
          <a:endParaRPr lang="ru-RU" sz="1600" b="1" i="1" u="sng" dirty="0">
            <a:solidFill>
              <a:srgbClr val="672C94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0.13675</cdr:x>
      <cdr:y>0.29713</cdr:y>
    </cdr:from>
    <cdr:to>
      <cdr:x>0.22222</cdr:x>
      <cdr:y>0.41425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52128" y="1497697"/>
          <a:ext cx="720080" cy="59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1142,2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0.30769</cdr:x>
      <cdr:y>0.3257</cdr:y>
    </cdr:from>
    <cdr:to>
      <cdr:x>0.39316</cdr:x>
      <cdr:y>0.44282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92288" y="1641713"/>
          <a:ext cx="720080" cy="59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1083,0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0.48988</cdr:x>
      <cdr:y>0.38564</cdr:y>
    </cdr:from>
    <cdr:to>
      <cdr:x>0.56994</cdr:x>
      <cdr:y>0.45707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27242" y="1943846"/>
          <a:ext cx="6745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841,1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0.67094</cdr:x>
      <cdr:y>0.42419</cdr:y>
    </cdr:from>
    <cdr:to>
      <cdr:x>0.75214</cdr:x>
      <cdr:y>0.49996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652629" y="2138148"/>
          <a:ext cx="684075" cy="38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789,4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0.84615</cdr:x>
      <cdr:y>0.29996</cdr:y>
    </cdr:from>
    <cdr:to>
      <cdr:x>0.93162</cdr:x>
      <cdr:y>0.37139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128792" y="1511979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979,2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0.13675</cdr:x>
      <cdr:y>0.63999</cdr:y>
    </cdr:from>
    <cdr:to>
      <cdr:x>0.23077</cdr:x>
      <cdr:y>0.71141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152128" y="3225889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322,4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0.31624</cdr:x>
      <cdr:y>0.63999</cdr:y>
    </cdr:from>
    <cdr:to>
      <cdr:x>0.40171</cdr:x>
      <cdr:y>0.71425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664296" y="3225889"/>
          <a:ext cx="720080" cy="37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326,2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0.49573</cdr:x>
      <cdr:y>0.6257</cdr:y>
    </cdr:from>
    <cdr:to>
      <cdr:x>0.57265</cdr:x>
      <cdr:y>0.72853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76464" y="3153881"/>
          <a:ext cx="648072" cy="51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370,9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0.66667</cdr:x>
      <cdr:y>0.62853</cdr:y>
    </cdr:from>
    <cdr:to>
      <cdr:x>0.74359</cdr:x>
      <cdr:y>0.72853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616624" y="3168163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405,5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0.84615</cdr:x>
      <cdr:y>0.59996</cdr:y>
    </cdr:from>
    <cdr:to>
      <cdr:x>0.92308</cdr:x>
      <cdr:y>0.69996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128792" y="3024147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alibri" pitchFamily="34" charset="0"/>
              <a:cs typeface="Calibri" pitchFamily="34" charset="0"/>
            </a:rPr>
            <a:t>433,1</a:t>
          </a:r>
          <a:endParaRPr lang="ru-RU" sz="15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0.31624</cdr:x>
      <cdr:y>0.16856</cdr:y>
    </cdr:from>
    <cdr:to>
      <cdr:x>0.39316</cdr:x>
      <cdr:y>0.2257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664296" y="849625"/>
          <a:ext cx="64807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76,9%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0.31624</cdr:x>
      <cdr:y>0.69713</cdr:y>
    </cdr:from>
    <cdr:to>
      <cdr:x>0.39308</cdr:x>
      <cdr:y>0.75427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664296" y="3513921"/>
          <a:ext cx="647413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23,1%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0.1453</cdr:x>
      <cdr:y>0.15427</cdr:y>
    </cdr:from>
    <cdr:to>
      <cdr:x>0.20513</cdr:x>
      <cdr:y>0.21141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224136" y="777617"/>
          <a:ext cx="504056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78%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0.1453</cdr:x>
      <cdr:y>0.69713</cdr:y>
    </cdr:from>
    <cdr:to>
      <cdr:x>0.20361</cdr:x>
      <cdr:y>0.75427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224136" y="3513921"/>
          <a:ext cx="49125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22%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0.4925</cdr:x>
      <cdr:y>0.26856</cdr:y>
    </cdr:from>
    <cdr:to>
      <cdr:x>0.56733</cdr:x>
      <cdr:y>0.3257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4149272" y="1353681"/>
          <a:ext cx="630448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69,4%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0.49378</cdr:x>
      <cdr:y>0.69713</cdr:y>
    </cdr:from>
    <cdr:to>
      <cdr:x>0.56604</cdr:x>
      <cdr:y>0.75427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4160104" y="3513921"/>
          <a:ext cx="608783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30,6%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0.66636</cdr:x>
      <cdr:y>0.69713</cdr:y>
    </cdr:from>
    <cdr:to>
      <cdr:x>0.74328</cdr:x>
      <cdr:y>0.75427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614049" y="3513921"/>
          <a:ext cx="64807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33,9%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0.84878</cdr:x>
      <cdr:y>0.16856</cdr:y>
    </cdr:from>
    <cdr:to>
      <cdr:x>0.92308</cdr:x>
      <cdr:y>0.2257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150955" y="849625"/>
          <a:ext cx="625909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69,3%</a:t>
          </a:r>
          <a:endParaRPr lang="ru-RU" sz="13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0.85043</cdr:x>
      <cdr:y>0.69713</cdr:y>
    </cdr:from>
    <cdr:to>
      <cdr:x>0.92308</cdr:x>
      <cdr:y>0.75427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7164796" y="3513921"/>
          <a:ext cx="612068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BD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30,7%</a:t>
          </a:r>
          <a:endParaRPr lang="ru-RU" sz="1300" b="1" dirty="0">
            <a:solidFill>
              <a:schemeClr val="accent6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0.39302</cdr:x>
      <cdr:y>0.36205</cdr:y>
    </cdr:from>
    <cdr:to>
      <cdr:x>0.48747</cdr:x>
      <cdr:y>0.43348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3311207" y="1903141"/>
          <a:ext cx="795727" cy="37547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0.40493</cdr:x>
      <cdr:y>0.32095</cdr:y>
    </cdr:from>
    <cdr:to>
      <cdr:x>0.49249</cdr:x>
      <cdr:y>0.38945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3411472" y="1687117"/>
          <a:ext cx="73770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-241,9</a:t>
          </a:r>
          <a:endParaRPr lang="ru-RU" sz="1400" b="1" dirty="0">
            <a:solidFill>
              <a:srgbClr val="0070C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0.40171</cdr:x>
      <cdr:y>0.63999</cdr:y>
    </cdr:from>
    <cdr:to>
      <cdr:x>0.48927</cdr:x>
      <cdr:y>0.69713</cdr:y>
    </cdr:to>
    <cdr:cxnSp macro="">
      <cdr:nvCxnSpPr>
        <cdr:cNvPr id="39" name="Прямая со стрелкой 38"/>
        <cdr:cNvCxnSpPr/>
      </cdr:nvCxnSpPr>
      <cdr:spPr>
        <a:xfrm xmlns:a="http://schemas.openxmlformats.org/drawingml/2006/main" flipV="1">
          <a:off x="3384376" y="3225889"/>
          <a:ext cx="737701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0.40171</cdr:x>
      <cdr:y>0.59713</cdr:y>
    </cdr:from>
    <cdr:to>
      <cdr:x>0.48074</cdr:x>
      <cdr:y>0.65933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3384376" y="3009866"/>
          <a:ext cx="665851" cy="313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+44,7</a:t>
          </a:r>
          <a:endParaRPr lang="ru-RU" sz="1400" b="1" dirty="0">
            <a:solidFill>
              <a:srgbClr val="0070C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0.39647</cdr:x>
      <cdr:y>0.43054</cdr:y>
    </cdr:from>
    <cdr:to>
      <cdr:x>0.47863</cdr:x>
      <cdr:y>0.49904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3340220" y="2263180"/>
          <a:ext cx="692227" cy="360041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-22,3%</a:t>
          </a:r>
          <a:endParaRPr lang="ru-RU" sz="14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0.40107</cdr:x>
      <cdr:y>0.69713</cdr:y>
    </cdr:from>
    <cdr:to>
      <cdr:x>0.49137</cdr:x>
      <cdr:y>0.75857</cdr:y>
    </cdr:to>
    <cdr:sp macro="" textlink="">
      <cdr:nvSpPr>
        <cdr:cNvPr id="46" name="TextBox 45"/>
        <cdr:cNvSpPr txBox="1"/>
      </cdr:nvSpPr>
      <cdr:spPr>
        <a:xfrm xmlns:a="http://schemas.openxmlformats.org/drawingml/2006/main">
          <a:off x="3379002" y="3513921"/>
          <a:ext cx="760785" cy="309672"/>
        </a:xfrm>
        <a:prstGeom xmlns:a="http://schemas.openxmlformats.org/drawingml/2006/main" prst="rect">
          <a:avLst/>
        </a:prstGeom>
        <a:solidFill xmlns:a="http://schemas.openxmlformats.org/drawingml/2006/main">
          <a:srgbClr val="FFFFEB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+13,7%</a:t>
          </a:r>
          <a:endParaRPr lang="ru-RU" sz="1400" b="1" dirty="0">
            <a:solidFill>
              <a:schemeClr val="accent3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0.2069</cdr:x>
      <cdr:y>0.38389</cdr:y>
    </cdr:from>
    <cdr:to>
      <cdr:x>0.55172</cdr:x>
      <cdr:y>0.67141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7" y="673008"/>
          <a:ext cx="720081" cy="504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69,4%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0.4057</cdr:x>
      <cdr:y>0.03835</cdr:y>
    </cdr:from>
    <cdr:to>
      <cdr:x>0.75682</cdr:x>
      <cdr:y>0.2139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47198" y="67225"/>
          <a:ext cx="7332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2,6%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0.04931</cdr:x>
      <cdr:y>0.45454</cdr:y>
    </cdr:from>
    <cdr:to>
      <cdr:x>0.45754</cdr:x>
      <cdr:y>0.73223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066" y="720079"/>
          <a:ext cx="720779" cy="439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libri" panose="020F0502020204030204" pitchFamily="34" charset="0"/>
              <a:cs typeface="Times New Roman" panose="02020603050405020304" pitchFamily="18" charset="0"/>
            </a:rPr>
            <a:t>66,1%</a:t>
          </a:r>
          <a:endParaRPr lang="ru-RU" sz="1400" b="1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r">
              <a:defRPr sz="1200"/>
            </a:lvl1pPr>
          </a:lstStyle>
          <a:p>
            <a:fld id="{839D7287-5CD6-4B4A-80C9-425169D24D4C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r">
              <a:defRPr sz="1200"/>
            </a:lvl1pPr>
          </a:lstStyle>
          <a:p>
            <a:fld id="{4BCBAF5D-7B64-469B-B26C-FA62F5BA56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83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/>
          <a:lstStyle>
            <a:lvl1pPr algn="r">
              <a:defRPr sz="1200"/>
            </a:lvl1pPr>
          </a:lstStyle>
          <a:p>
            <a:fld id="{4AF090C1-787D-4867-B900-CCB842A74EF5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0" tIns="45850" rIns="91700" bIns="4585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700" tIns="45850" rIns="91700" bIns="458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6334"/>
          </a:xfrm>
          <a:prstGeom prst="rect">
            <a:avLst/>
          </a:prstGeom>
        </p:spPr>
        <p:txBody>
          <a:bodyPr vert="horz" lIns="91700" tIns="45850" rIns="91700" bIns="45850" rtlCol="0" anchor="b"/>
          <a:lstStyle>
            <a:lvl1pPr algn="r">
              <a:defRPr sz="1200"/>
            </a:lvl1pPr>
          </a:lstStyle>
          <a:p>
            <a:fld id="{1AE0FA24-06BC-49AF-B6C7-F1BB2025DF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021" indent="-2840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394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903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5825" indent="-2269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923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0018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7116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212" indent="-226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FF2E-D9F6-4740-B989-D58CA9FB87C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26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00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77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8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8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8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6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2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45FA0-0690-458C-AF35-3A0D4853A927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FB146-AEDC-4541-95F4-E2617E9E00A9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44A24-B550-4FE3-9558-56FCD5E9FE5B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93677-09C8-49D7-9E01-AB9C8F91AF6C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1DD35-1F22-4577-A0E8-A981682095C7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2C579-A7F6-4EEF-B7EE-6D16C174365E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CC375-C46E-485C-8AA5-0447E18F2FF7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EEB8B-FBCA-49EB-B80F-F9012336D720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CDFA4-B2A7-4844-9B76-13197123AD9B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EBC8-2E35-4D88-BA02-326CCC83D4B1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EA530-DAC2-428A-BA98-8942BE71D03F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B78894-5896-4CEA-8D31-4C9368103229}" type="datetime1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F55276-7436-4E82-921F-7D04667C0D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 ?><Relationships xmlns="http://schemas.openxmlformats.org/package/2006/relationships"><Relationship Id="rId8" Target="../media/hdphoto5.wdp" Type="http://schemas.microsoft.com/office/2007/relationships/hdphoto"/><Relationship Id="rId13" Target="../media/image31.png" Type="http://schemas.openxmlformats.org/officeDocument/2006/relationships/image"/><Relationship Id="rId3" Target="../media/hdphoto4.wdp" Type="http://schemas.microsoft.com/office/2007/relationships/hdphoto"/><Relationship Id="rId7" Target="../media/image26.png" Type="http://schemas.openxmlformats.org/officeDocument/2006/relationships/image"/><Relationship Id="rId12" Target="../media/image30.pn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5.png" Type="http://schemas.openxmlformats.org/officeDocument/2006/relationships/image"/><Relationship Id="rId11" Target="../media/image29.png" Type="http://schemas.openxmlformats.org/officeDocument/2006/relationships/image"/><Relationship Id="rId5" Target="../media/image24.png" Type="http://schemas.openxmlformats.org/officeDocument/2006/relationships/image"/><Relationship Id="rId10" Target="../media/image28.png" Type="http://schemas.openxmlformats.org/officeDocument/2006/relationships/image"/><Relationship Id="rId4" Target="../charts/chart1.xml" Type="http://schemas.openxmlformats.org/officeDocument/2006/relationships/chart"/><Relationship Id="rId9" Target="../media/image27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hdphoto6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7" Target="../media/image36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charts/chart4.xml" Type="http://schemas.openxmlformats.org/officeDocument/2006/relationships/chart"/><Relationship Id="rId5" Target="../charts/chart3.xml" Type="http://schemas.openxmlformats.org/officeDocument/2006/relationships/chart"/><Relationship Id="rId4" Target="../charts/chart2.xml" Type="http://schemas.openxmlformats.org/officeDocument/2006/relationships/chart"/></Relationships>
</file>

<file path=ppt/slides/_rels/slide14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7" Target="../media/image37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charts/chart7.xml" Type="http://schemas.openxmlformats.org/officeDocument/2006/relationships/chart"/><Relationship Id="rId5" Target="../charts/chart6.xml" Type="http://schemas.openxmlformats.org/officeDocument/2006/relationships/chart"/><Relationship Id="rId4" Target="../charts/chart5.xml" Type="http://schemas.openxmlformats.org/officeDocument/2006/relationships/chart"/></Relationships>
</file>

<file path=ppt/slides/_rels/slide15.xml.rels><?xml version="1.0" encoding="UTF-8" standalone="yes" ?><Relationships xmlns="http://schemas.openxmlformats.org/package/2006/relationships"><Relationship Id="rId3" Target="../charts/chart8.xml" Type="http://schemas.openxmlformats.org/officeDocument/2006/relationships/chart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charts/chart9.xml" Type="http://schemas.openxmlformats.org/officeDocument/2006/relationships/chart"/></Relationships>
</file>

<file path=ppt/slides/_rels/slide18.xml.rels><?xml version="1.0" encoding="UTF-8" standalone="yes" ?><Relationships xmlns="http://schemas.openxmlformats.org/package/2006/relationships"><Relationship Id="rId3" Target="../charts/chart10.xml" Type="http://schemas.openxmlformats.org/officeDocument/2006/relationships/chart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Relationship Id="rId6" Target="../charts/chart13.xml" Type="http://schemas.openxmlformats.org/officeDocument/2006/relationships/chart"/><Relationship Id="rId5" Target="../charts/chart12.xml" Type="http://schemas.openxmlformats.org/officeDocument/2006/relationships/chart"/><Relationship Id="rId4" Target="../charts/chart11.xml" Type="http://schemas.openxmlformats.org/officeDocument/2006/relationships/chart"/></Relationships>
</file>

<file path=ppt/slides/_rels/slide19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charts/chart14.xml" Type="http://schemas.openxmlformats.org/officeDocument/2006/relationships/chart"/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7" Target="../media/image4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charts/chart17.xml" Type="http://schemas.openxmlformats.org/officeDocument/2006/relationships/chart"/><Relationship Id="rId5" Target="../charts/chart16.xml" Type="http://schemas.openxmlformats.org/officeDocument/2006/relationships/chart"/><Relationship Id="rId4" Target="../charts/chart15.xml" Type="http://schemas.openxmlformats.org/officeDocument/2006/relationships/chart"/></Relationships>
</file>

<file path=ppt/slides/_rels/slide22.xml.rels><?xml version="1.0" encoding="UTF-8" standalone="yes" ?><Relationships xmlns="http://schemas.openxmlformats.org/package/2006/relationships"><Relationship Id="rId3" Target="../charts/chart18.xml" Type="http://schemas.openxmlformats.org/officeDocument/2006/relationships/chart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charts/chart20.xml" Type="http://schemas.openxmlformats.org/officeDocument/2006/relationships/chart"/><Relationship Id="rId4" Target="../charts/chart19.xml" Type="http://schemas.openxmlformats.org/officeDocument/2006/relationships/chart"/></Relationships>
</file>

<file path=ppt/slides/_rels/slide25.xml.rels><?xml version="1.0" encoding="UTF-8" standalone="yes" ?><Relationships xmlns="http://schemas.openxmlformats.org/package/2006/relationships"><Relationship Id="rId8" Target="../charts/chart21.xml" Type="http://schemas.openxmlformats.org/officeDocument/2006/relationships/chart"/><Relationship Id="rId3" Target="../diagrams/data2.xml" Type="http://schemas.openxmlformats.org/officeDocument/2006/relationships/diagramData"/><Relationship Id="rId7" Target="../diagrams/drawing2.xml" Type="http://schemas.microsoft.com/office/2007/relationships/diagramDrawing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colors2.xml" Type="http://schemas.openxmlformats.org/officeDocument/2006/relationships/diagramColors"/><Relationship Id="rId11" Target="../media/image49.jpeg" Type="http://schemas.openxmlformats.org/officeDocument/2006/relationships/image"/><Relationship Id="rId5" Target="../diagrams/quickStyle2.xml" Type="http://schemas.openxmlformats.org/officeDocument/2006/relationships/diagramQuickStyle"/><Relationship Id="rId10" Target="../charts/chart23.xml" Type="http://schemas.openxmlformats.org/officeDocument/2006/relationships/chart"/><Relationship Id="rId4" Target="../diagrams/layout2.xml" Type="http://schemas.openxmlformats.org/officeDocument/2006/relationships/diagramLayout"/><Relationship Id="rId9" Target="../charts/chart22.xml" Type="http://schemas.openxmlformats.org/officeDocument/2006/relationships/chart"/></Relationships>
</file>

<file path=ppt/slides/_rels/slide26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charts/chart24.xml" Type="http://schemas.openxmlformats.org/officeDocument/2006/relationships/chart"/><Relationship Id="rId7" Target="../media/image56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5.jpeg" Type="http://schemas.openxmlformats.org/officeDocument/2006/relationships/image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charts/chart25.xml" Type="http://schemas.openxmlformats.org/officeDocument/2006/relationships/chart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charts/chart26.xml" Type="http://schemas.openxmlformats.org/officeDocument/2006/relationships/chart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4.png" Type="http://schemas.openxmlformats.org/officeDocument/2006/relationships/image"/><Relationship Id="rId5" Target="../media/image63.jpeg" Type="http://schemas.openxmlformats.org/officeDocument/2006/relationships/image"/><Relationship Id="rId4" Target="../media/image62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charts/chart27.xml" Type="http://schemas.openxmlformats.org/officeDocument/2006/relationships/chart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7.jpeg" Type="http://schemas.openxmlformats.org/officeDocument/2006/relationships/image"/><Relationship Id="rId4" Target="../media/image6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3" Target="../charts/chart28.xml" Type="http://schemas.openxmlformats.org/officeDocument/2006/relationships/chart"/><Relationship Id="rId2" Target="../media/image7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5.jpeg" Type="http://schemas.openxmlformats.org/officeDocument/2006/relationships/image"/><Relationship Id="rId5" Target="../media/image74.jpeg" Type="http://schemas.openxmlformats.org/officeDocument/2006/relationships/image"/><Relationship Id="rId4" Target="../media/image73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8" Target="../media/image82.jpeg" Type="http://schemas.openxmlformats.org/officeDocument/2006/relationships/image"/><Relationship Id="rId3" Target="../media/image77.jpeg" Type="http://schemas.openxmlformats.org/officeDocument/2006/relationships/image"/><Relationship Id="rId7" Target="../media/image81.jpeg" Type="http://schemas.openxmlformats.org/officeDocument/2006/relationships/image"/><Relationship Id="rId2" Target="../media/image7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80.jpeg" Type="http://schemas.openxmlformats.org/officeDocument/2006/relationships/image"/><Relationship Id="rId5" Target="../media/image79.jpeg" Type="http://schemas.openxmlformats.org/officeDocument/2006/relationships/image"/><Relationship Id="rId4" Target="../media/image78.jpeg" Type="http://schemas.openxmlformats.org/officeDocument/2006/relationships/image"/><Relationship Id="rId9" Target="../media/image83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7" Target="../media/image86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85.jpeg" Type="http://schemas.openxmlformats.org/officeDocument/2006/relationships/image"/><Relationship Id="rId5" Target="../media/image84.jpeg" Type="http://schemas.openxmlformats.org/officeDocument/2006/relationships/image"/><Relationship Id="rId4" Target="../charts/chart29.xml" Type="http://schemas.openxmlformats.org/officeDocument/2006/relationships/chart"/></Relationships>
</file>

<file path=ppt/slides/_rels/slide45.xml.rels><?xml version="1.0" encoding="UTF-8" standalone="yes" ?><Relationships xmlns="http://schemas.openxmlformats.org/package/2006/relationships"><Relationship Id="rId3" Target="../media/image88.jpeg" Type="http://schemas.openxmlformats.org/officeDocument/2006/relationships/image"/><Relationship Id="rId2" Target="../media/image8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0.jpeg" Type="http://schemas.openxmlformats.org/officeDocument/2006/relationships/image"/><Relationship Id="rId4" Target="../media/image89.jpe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../charts/chart30.xml" Type="http://schemas.openxmlformats.org/officeDocument/2006/relationships/chart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3.jpeg" Type="http://schemas.openxmlformats.org/officeDocument/2006/relationships/image"/><Relationship Id="rId5" Target="../media/image92.jpeg" Type="http://schemas.openxmlformats.org/officeDocument/2006/relationships/image"/><Relationship Id="rId4" Target="../media/image91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95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6.pn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97.jpeg" Type="http://schemas.openxmlformats.org/officeDocument/2006/relationships/image"/><Relationship Id="rId2" Target="../media/image8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9.jpeg" Type="http://schemas.openxmlformats.org/officeDocument/2006/relationships/image"/><Relationship Id="rId4" Target="../media/image98.jpeg" Type="http://schemas.openxmlformats.org/officeDocument/2006/relationships/image"/></Relationships>
</file>

<file path=ppt/slides/_rels/slide49.xml.rels><?xml version="1.0" encoding="UTF-8" standalone="yes" ?><Relationships xmlns="http://schemas.openxmlformats.org/package/2006/relationships"><Relationship Id="rId3" Target="../charts/chart31.xml" Type="http://schemas.openxmlformats.org/officeDocument/2006/relationships/chart"/><Relationship Id="rId7" Target="../media/image103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2.jpeg" Type="http://schemas.openxmlformats.org/officeDocument/2006/relationships/image"/><Relationship Id="rId5" Target="../media/image101.jpeg" Type="http://schemas.openxmlformats.org/officeDocument/2006/relationships/image"/><Relationship Id="rId4" Target="../media/image10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2.jpeg" Type="http://schemas.openxmlformats.org/officeDocument/2006/relationships/image"/><Relationship Id="rId3" Target="../media/image8.jpeg" Type="http://schemas.openxmlformats.org/officeDocument/2006/relationships/image"/><Relationship Id="rId7" Target="../media/image1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0.jpeg" Type="http://schemas.openxmlformats.org/officeDocument/2006/relationships/image"/><Relationship Id="rId5" Target="../media/image9.png" Type="http://schemas.openxmlformats.org/officeDocument/2006/relationships/image"/><Relationship Id="rId4" Target="../media/hdphoto2.wdp" Type="http://schemas.microsoft.com/office/2007/relationships/hdphoto"/></Relationships>
</file>

<file path=ppt/slides/_rels/slide50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charts/chart32.xml" Type="http://schemas.openxmlformats.org/officeDocument/2006/relationships/chart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7.jpeg" Type="http://schemas.openxmlformats.org/officeDocument/2006/relationships/image"/><Relationship Id="rId5" Target="../media/image106.jpeg" Type="http://schemas.openxmlformats.org/officeDocument/2006/relationships/image"/><Relationship Id="rId4" Target="../media/image105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109.jpe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3" Target="../charts/chart33.xml" Type="http://schemas.openxmlformats.org/officeDocument/2006/relationships/chart"/><Relationship Id="rId7" Target="../media/image113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2.jpeg" Type="http://schemas.openxmlformats.org/officeDocument/2006/relationships/image"/><Relationship Id="rId5" Target="../media/image111.jpeg" Type="http://schemas.openxmlformats.org/officeDocument/2006/relationships/image"/><Relationship Id="rId4" Target="../media/image110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3" Target="../media/image114.jpe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3" Target="../media/image114.jpeg" Type="http://schemas.openxmlformats.org/officeDocument/2006/relationships/image"/><Relationship Id="rId2" Target="../media/image115.jpeg" Type="http://schemas.openxmlformats.org/officeDocument/2006/relationships/image"/><Relationship Id="rId1" Target="../slideLayouts/slideLayout4.xml" Type="http://schemas.openxmlformats.org/officeDocument/2006/relationships/slideLayout"/><Relationship Id="rId4" Target="../charts/chart34.xml" Type="http://schemas.openxmlformats.org/officeDocument/2006/relationships/chart"/></Relationships>
</file>

<file path=ppt/slides/_rels/slide58.xml.rels><?xml version="1.0" encoding="UTF-8" standalone="yes" ?><Relationships xmlns="http://schemas.openxmlformats.org/package/2006/relationships"><Relationship Id="rId3" Target="../media/image116.jpeg" Type="http://schemas.openxmlformats.org/officeDocument/2006/relationships/image"/><Relationship Id="rId2" Target="../media/image10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7.jpe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3" Target="../media/image118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0.xml.rels><?xml version="1.0" encoding="UTF-8" standalone="yes" ?><Relationships xmlns="http://schemas.openxmlformats.org/package/2006/relationships"><Relationship Id="rId3" Target="../media/image120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8" Target="../media/image19.jpeg" Type="http://schemas.openxmlformats.org/officeDocument/2006/relationships/image"/><Relationship Id="rId3" Target="../media/hdphoto4.wdp" Type="http://schemas.microsoft.com/office/2007/relationships/hdphoto"/><Relationship Id="rId7" Target="../media/image18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diagrams/drawing1.xml" Type="http://schemas.microsoft.com/office/2007/relationships/diagramDrawing"/><Relationship Id="rId3" Target="../media/hdphoto4.wdp" Type="http://schemas.microsoft.com/office/2007/relationships/hdphoto"/><Relationship Id="rId7" Target="../diagrams/colors1.xml" Type="http://schemas.openxmlformats.org/officeDocument/2006/relationships/diagramColors"/><Relationship Id="rId2" Target="../media/image14.jpeg" Type="http://schemas.openxmlformats.org/officeDocument/2006/relationships/image"/><Relationship Id="rId1" Target="../slideLayouts/slideLayout6.xml" Type="http://schemas.openxmlformats.org/officeDocument/2006/relationships/slideLayout"/><Relationship Id="rId6" Target="../diagrams/quickStyle1.xml" Type="http://schemas.openxmlformats.org/officeDocument/2006/relationships/diagramQuickStyle"/><Relationship Id="rId5" Target="../diagrams/layout1.xml" Type="http://schemas.openxmlformats.org/officeDocument/2006/relationships/diagramLayout"/><Relationship Id="rId4" Target="../diagrams/data1.xml" Type="http://schemas.openxmlformats.org/officeDocument/2006/relationships/diagramData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7770"/>
            <a:ext cx="9156700" cy="69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460375" y="892369"/>
            <a:ext cx="8360097" cy="2592288"/>
          </a:xfrm>
          <a:prstGeom prst="rect">
            <a:avLst/>
          </a:prstGeom>
          <a:solidFill>
            <a:srgbClr val="FFF6E1"/>
          </a:solidFill>
          <a:ln w="2857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/>
            <a:lightRig dir="t" rig="threePt"/>
          </a:scene3d>
          <a:sp3d>
            <a:bevelT prst="cross" w="139700"/>
          </a:sp3d>
        </p:spPr>
        <p:txBody>
          <a:bodyPr anchor="ctr" wrap="none"/>
          <a:lstStyle/>
          <a:p>
            <a:pPr algn="ctr">
              <a:defRPr/>
            </a:pPr>
            <a:r>
              <a:rPr b="1" dirty="0" lang="ru-RU" sz="4000"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</a:rPr>
              <a:t> </a:t>
            </a:r>
            <a:r>
              <a:rPr b="1" dirty="0" lang="ru-RU" smtClean="0" sz="2800">
                <a:solidFill>
                  <a:schemeClr val="accent6">
                    <a:lumMod val="75000"/>
                  </a:schemeClr>
                </a:solidFill>
                <a:latin charset="0" panose="020F0502020204030204" pitchFamily="34" typeface="Calibri"/>
              </a:rPr>
              <a:t>Информационный  сборник «Бюджет для граждан»</a:t>
            </a:r>
          </a:p>
          <a:p>
            <a:pPr algn="ctr">
              <a:defRPr/>
            </a:pPr>
            <a:r>
              <a:rPr b="1" dirty="0" lang="ru-RU" smtClean="0" sz="2400">
                <a:solidFill>
                  <a:schemeClr val="accent6">
                    <a:lumMod val="75000"/>
                  </a:schemeClr>
                </a:solidFill>
                <a:latin charset="0" panose="020F0502020204030204" pitchFamily="34" typeface="Calibri"/>
              </a:rPr>
              <a:t> </a:t>
            </a:r>
            <a:r>
              <a:rPr b="1" dirty="0" lang="ru-RU" smtClean="0" sz="40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О  БЮДЖЕТЕ  </a:t>
            </a:r>
          </a:p>
          <a:p>
            <a:pPr algn="ctr">
              <a:defRPr/>
            </a:pPr>
            <a:r>
              <a:rPr b="1" dirty="0" lang="ru-RU" smtClean="0" sz="28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Воскресенского муниципального округа </a:t>
            </a:r>
          </a:p>
          <a:p>
            <a:pPr algn="ctr">
              <a:defRPr/>
            </a:pPr>
            <a:r>
              <a:rPr b="1" dirty="0" lang="ru-RU" smtClean="0" sz="32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на 2026 год  </a:t>
            </a:r>
            <a:r>
              <a:rPr b="1" dirty="0" lang="ru-RU" smtClean="0" sz="28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и плановый период</a:t>
            </a:r>
          </a:p>
          <a:p>
            <a:pPr algn="ctr">
              <a:defRPr/>
            </a:pPr>
            <a:r>
              <a:rPr b="1" dirty="0" lang="ru-RU" smtClean="0" sz="2800">
                <a:solidFill>
                  <a:schemeClr val="accent3">
                    <a:lumMod val="75000"/>
                  </a:schemeClr>
                </a:solidFill>
                <a:latin charset="0" panose="020F0502020204030204" pitchFamily="34" typeface="Calibri"/>
              </a:rPr>
              <a:t>2027 и 2028 годов</a:t>
            </a:r>
            <a:endParaRPr b="1" dirty="0" lang="ru-RU" sz="2800">
              <a:solidFill>
                <a:schemeClr val="accent3">
                  <a:lumMod val="75000"/>
                </a:schemeClr>
              </a:solidFill>
              <a:latin charset="0" panose="020F0502020204030204" pitchFamily="34" typeface="Calibri"/>
            </a:endParaRPr>
          </a:p>
        </p:txBody>
      </p:sp>
      <p:pic>
        <p:nvPicPr>
          <p:cNvPr id="6150" name="Picture 5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54345"/>
            <a:ext cx="572905" cy="746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descr="Picture background" id="3" name="AutoShape 9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4" name="AutoShape 11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C:\Users\%D0%9C%D0%BE%D1%80%D0%BE%D0%B7%D0%BE%D0%B2%D0%B0\Desktop\russian-ruble-20083633.webp" id="5" name="AutoShape 13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7" name="AutoShape 16"/>
          <p:cNvSpPr>
            <a:spLocks noChangeArrowheads="1" noChangeAspect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8" name="AutoShape 18"/>
          <p:cNvSpPr>
            <a:spLocks noChangeArrowheads="1" noChangeAspect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pic>
        <p:nvPicPr>
          <p:cNvPr descr="D:\Users\Морозова\Desktop\Фото в БГР\Фото июль 2025\воскресенское.jpg" id="1026" name="Picture 2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" l="-88" r="93" t="187"/>
          <a:stretch/>
        </p:blipFill>
        <p:spPr bwMode="auto">
          <a:xfrm>
            <a:off x="1346178" y="3717032"/>
            <a:ext cx="6877372" cy="29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6999"/>
      </p:ext>
    </p:extLst>
  </p:cSld>
  <p:clrMapOvr>
    <a:masterClrMapping/>
  </p:clrMapOvr>
  <p:transition spd="slow">
    <p:wheel spokes="1"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"/>
            <a:ext cx="9144000" cy="691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Содержимое 1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46641949"/>
              </p:ext>
            </p:extLst>
          </p:nvPr>
        </p:nvGraphicFramePr>
        <p:xfrm>
          <a:off x="5777723" y="1861544"/>
          <a:ext cx="328612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2163" y="116632"/>
            <a:ext cx="8259550" cy="578882"/>
          </a:xfrm>
          <a:prstGeom prst="roundRect">
            <a:avLst/>
          </a:prstGeom>
          <a:solidFill>
            <a:srgbClr val="FEFBDA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происходит составление проекта бюджета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2530243" y="557626"/>
            <a:ext cx="6452251" cy="1287198"/>
            <a:chOff x="2898647" y="870203"/>
            <a:chExt cx="5628131" cy="1444751"/>
          </a:xfrm>
        </p:grpSpPr>
        <p:pic>
          <p:nvPicPr>
            <p:cNvPr id="8" name="object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9" name="object 6"/>
            <p:cNvSpPr/>
            <p:nvPr/>
          </p:nvSpPr>
          <p:spPr>
            <a:xfrm>
              <a:off x="3142488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object 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95" y="1165859"/>
              <a:ext cx="3596639" cy="8625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69644" y="882021"/>
            <a:ext cx="106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Июль  Август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73" y="942163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85570" y="912097"/>
            <a:ext cx="356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Разработка основных показателей прогноза социально-экономического развития муниципального округа на трехлетний период</a:t>
            </a: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4" name="object 4"/>
          <p:cNvGrpSpPr/>
          <p:nvPr/>
        </p:nvGrpSpPr>
        <p:grpSpPr>
          <a:xfrm rot="10800000">
            <a:off x="187009" y="1501620"/>
            <a:ext cx="6132932" cy="1373772"/>
            <a:chOff x="2898647" y="870203"/>
            <a:chExt cx="5628131" cy="1444751"/>
          </a:xfrm>
        </p:grpSpPr>
        <p:pic>
          <p:nvPicPr>
            <p:cNvPr id="15" name="object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16" name="object 6"/>
            <p:cNvSpPr/>
            <p:nvPr/>
          </p:nvSpPr>
          <p:spPr>
            <a:xfrm>
              <a:off x="3142488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rgbClr val="F2E5FF"/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8" name="object 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95" y="1165859"/>
              <a:ext cx="3596639" cy="862583"/>
            </a:xfrm>
            <a:prstGeom prst="rect">
              <a:avLst/>
            </a:prstGeom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13" y="1905122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37910" y="1899893"/>
            <a:ext cx="117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Сентябрь  Октябрь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546" y="1836262"/>
            <a:ext cx="39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Определение основных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направлений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бюджетной 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налоговой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политики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трехлетний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период.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Определение основных параметров бюджета</a:t>
            </a: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25" name="object 4"/>
          <p:cNvGrpSpPr/>
          <p:nvPr/>
        </p:nvGrpSpPr>
        <p:grpSpPr>
          <a:xfrm>
            <a:off x="2369374" y="2511238"/>
            <a:ext cx="6773988" cy="1406339"/>
            <a:chOff x="2898647" y="870203"/>
            <a:chExt cx="5628131" cy="1444751"/>
          </a:xfrm>
        </p:grpSpPr>
        <p:pic>
          <p:nvPicPr>
            <p:cNvPr id="26" name="object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27" name="object 6"/>
            <p:cNvSpPr/>
            <p:nvPr/>
          </p:nvSpPr>
          <p:spPr>
            <a:xfrm>
              <a:off x="3142488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8" name="object 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664" y="1165859"/>
              <a:ext cx="3528069" cy="862583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3242256" y="2920390"/>
            <a:ext cx="116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Сентябрь  Октябрь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89" y="2920390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488537" y="2920390"/>
            <a:ext cx="417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Работа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субъектами бюджетного планирования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подготовке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обоснований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бюджетных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ассигнований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 бюджетных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заявок. Формирование проекта бюджета</a:t>
            </a: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32" name="object 4"/>
          <p:cNvGrpSpPr/>
          <p:nvPr/>
        </p:nvGrpSpPr>
        <p:grpSpPr>
          <a:xfrm rot="10800000">
            <a:off x="3661" y="3527123"/>
            <a:ext cx="6443503" cy="1787740"/>
            <a:chOff x="2898647" y="870203"/>
            <a:chExt cx="5628131" cy="1444751"/>
          </a:xfrm>
        </p:grpSpPr>
        <p:pic>
          <p:nvPicPr>
            <p:cNvPr id="33" name="object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34" name="object 6"/>
            <p:cNvSpPr/>
            <p:nvPr/>
          </p:nvSpPr>
          <p:spPr>
            <a:xfrm>
              <a:off x="3142487" y="1072895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pic>
          <p:nvPicPr>
            <p:cNvPr id="35" name="object 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95" y="1165859"/>
              <a:ext cx="3596639" cy="86258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4856123" y="4120604"/>
            <a:ext cx="116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Октябрь  Ноябрь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71" y="4120604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71567" y="3867077"/>
            <a:ext cx="473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Рассмотрение 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администрацией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муниципального округа,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внесение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Совет депутатов муниципального округа,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рассмотрение 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заседаниях 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комиссий Совета депутатов муниципального округа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39" name="object 4"/>
          <p:cNvGrpSpPr/>
          <p:nvPr/>
        </p:nvGrpSpPr>
        <p:grpSpPr>
          <a:xfrm>
            <a:off x="2684574" y="4887482"/>
            <a:ext cx="6079388" cy="1153972"/>
            <a:chOff x="2898647" y="870203"/>
            <a:chExt cx="5628131" cy="1444751"/>
          </a:xfrm>
        </p:grpSpPr>
        <p:pic>
          <p:nvPicPr>
            <p:cNvPr id="40" name="object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41" name="object 6"/>
            <p:cNvSpPr/>
            <p:nvPr/>
          </p:nvSpPr>
          <p:spPr>
            <a:xfrm>
              <a:off x="3208562" y="1077403"/>
              <a:ext cx="5140960" cy="1039494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rgbClr val="F2E5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pic>
          <p:nvPicPr>
            <p:cNvPr id="42" name="object 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95" y="1077403"/>
              <a:ext cx="3596639" cy="862584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3459039" y="5265759"/>
            <a:ext cx="1162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Декабрь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38" y="5180731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4504247" y="5144953"/>
            <a:ext cx="3980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Публичные слушания по проекту бюджета. Принятие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проекта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Советом депутатов Воскресенского муниципального округа  Нижегородской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области</a:t>
            </a:r>
          </a:p>
        </p:txBody>
      </p:sp>
      <p:grpSp>
        <p:nvGrpSpPr>
          <p:cNvPr id="46" name="object 4"/>
          <p:cNvGrpSpPr/>
          <p:nvPr/>
        </p:nvGrpSpPr>
        <p:grpSpPr>
          <a:xfrm rot="10800000">
            <a:off x="201397" y="5773245"/>
            <a:ext cx="6132932" cy="1141902"/>
            <a:chOff x="2898647" y="870203"/>
            <a:chExt cx="5628131" cy="1444751"/>
          </a:xfrm>
        </p:grpSpPr>
        <p:pic>
          <p:nvPicPr>
            <p:cNvPr id="47" name="object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7" y="870203"/>
              <a:ext cx="5628131" cy="1444751"/>
            </a:xfrm>
            <a:prstGeom prst="rect">
              <a:avLst/>
            </a:prstGeom>
          </p:spPr>
        </p:pic>
        <p:sp>
          <p:nvSpPr>
            <p:cNvPr id="48" name="object 6"/>
            <p:cNvSpPr/>
            <p:nvPr/>
          </p:nvSpPr>
          <p:spPr>
            <a:xfrm>
              <a:off x="3142489" y="1072894"/>
              <a:ext cx="5140960" cy="1039495"/>
            </a:xfrm>
            <a:custGeom>
              <a:avLst/>
              <a:gdLst/>
              <a:ahLst/>
              <a:cxnLst/>
              <a:rect l="l" t="t" r="r" b="b"/>
              <a:pathLst>
                <a:path w="5140959" h="1039494">
                  <a:moveTo>
                    <a:pt x="4620768" y="0"/>
                  </a:moveTo>
                  <a:lnTo>
                    <a:pt x="519684" y="0"/>
                  </a:lnTo>
                  <a:lnTo>
                    <a:pt x="472383" y="2123"/>
                  </a:lnTo>
                  <a:lnTo>
                    <a:pt x="426271" y="8372"/>
                  </a:lnTo>
                  <a:lnTo>
                    <a:pt x="381533" y="18563"/>
                  </a:lnTo>
                  <a:lnTo>
                    <a:pt x="338351" y="32512"/>
                  </a:lnTo>
                  <a:lnTo>
                    <a:pt x="296910" y="50035"/>
                  </a:lnTo>
                  <a:lnTo>
                    <a:pt x="257392" y="70950"/>
                  </a:lnTo>
                  <a:lnTo>
                    <a:pt x="219981" y="95073"/>
                  </a:lnTo>
                  <a:lnTo>
                    <a:pt x="184860" y="122221"/>
                  </a:lnTo>
                  <a:lnTo>
                    <a:pt x="152214" y="152209"/>
                  </a:lnTo>
                  <a:lnTo>
                    <a:pt x="122225" y="184855"/>
                  </a:lnTo>
                  <a:lnTo>
                    <a:pt x="95077" y="219975"/>
                  </a:lnTo>
                  <a:lnTo>
                    <a:pt x="70953" y="257386"/>
                  </a:lnTo>
                  <a:lnTo>
                    <a:pt x="50037" y="296904"/>
                  </a:lnTo>
                  <a:lnTo>
                    <a:pt x="32513" y="338346"/>
                  </a:lnTo>
                  <a:lnTo>
                    <a:pt x="18564" y="381529"/>
                  </a:lnTo>
                  <a:lnTo>
                    <a:pt x="8373" y="426268"/>
                  </a:lnTo>
                  <a:lnTo>
                    <a:pt x="2123" y="472381"/>
                  </a:lnTo>
                  <a:lnTo>
                    <a:pt x="0" y="519684"/>
                  </a:lnTo>
                  <a:lnTo>
                    <a:pt x="2123" y="566984"/>
                  </a:lnTo>
                  <a:lnTo>
                    <a:pt x="8373" y="613096"/>
                  </a:lnTo>
                  <a:lnTo>
                    <a:pt x="18564" y="657834"/>
                  </a:lnTo>
                  <a:lnTo>
                    <a:pt x="32513" y="701016"/>
                  </a:lnTo>
                  <a:lnTo>
                    <a:pt x="50037" y="742457"/>
                  </a:lnTo>
                  <a:lnTo>
                    <a:pt x="70953" y="781975"/>
                  </a:lnTo>
                  <a:lnTo>
                    <a:pt x="95077" y="819386"/>
                  </a:lnTo>
                  <a:lnTo>
                    <a:pt x="122225" y="854507"/>
                  </a:lnTo>
                  <a:lnTo>
                    <a:pt x="152214" y="887153"/>
                  </a:lnTo>
                  <a:lnTo>
                    <a:pt x="184860" y="917142"/>
                  </a:lnTo>
                  <a:lnTo>
                    <a:pt x="219981" y="944290"/>
                  </a:lnTo>
                  <a:lnTo>
                    <a:pt x="257392" y="968414"/>
                  </a:lnTo>
                  <a:lnTo>
                    <a:pt x="296910" y="989330"/>
                  </a:lnTo>
                  <a:lnTo>
                    <a:pt x="338351" y="1006854"/>
                  </a:lnTo>
                  <a:lnTo>
                    <a:pt x="381533" y="1020803"/>
                  </a:lnTo>
                  <a:lnTo>
                    <a:pt x="426271" y="1030994"/>
                  </a:lnTo>
                  <a:lnTo>
                    <a:pt x="472383" y="1037244"/>
                  </a:lnTo>
                  <a:lnTo>
                    <a:pt x="519684" y="1039368"/>
                  </a:lnTo>
                  <a:lnTo>
                    <a:pt x="4620768" y="1039368"/>
                  </a:lnTo>
                  <a:lnTo>
                    <a:pt x="4668068" y="1037244"/>
                  </a:lnTo>
                  <a:lnTo>
                    <a:pt x="4714180" y="1030994"/>
                  </a:lnTo>
                  <a:lnTo>
                    <a:pt x="4758918" y="1020803"/>
                  </a:lnTo>
                  <a:lnTo>
                    <a:pt x="4802100" y="1006854"/>
                  </a:lnTo>
                  <a:lnTo>
                    <a:pt x="4843541" y="989330"/>
                  </a:lnTo>
                  <a:lnTo>
                    <a:pt x="4883059" y="968414"/>
                  </a:lnTo>
                  <a:lnTo>
                    <a:pt x="4920470" y="944290"/>
                  </a:lnTo>
                  <a:lnTo>
                    <a:pt x="4955591" y="917142"/>
                  </a:lnTo>
                  <a:lnTo>
                    <a:pt x="4988237" y="887153"/>
                  </a:lnTo>
                  <a:lnTo>
                    <a:pt x="5018226" y="854507"/>
                  </a:lnTo>
                  <a:lnTo>
                    <a:pt x="5045374" y="819386"/>
                  </a:lnTo>
                  <a:lnTo>
                    <a:pt x="5069498" y="781975"/>
                  </a:lnTo>
                  <a:lnTo>
                    <a:pt x="5090414" y="742457"/>
                  </a:lnTo>
                  <a:lnTo>
                    <a:pt x="5107938" y="701016"/>
                  </a:lnTo>
                  <a:lnTo>
                    <a:pt x="5121887" y="657834"/>
                  </a:lnTo>
                  <a:lnTo>
                    <a:pt x="5132078" y="613096"/>
                  </a:lnTo>
                  <a:lnTo>
                    <a:pt x="5138328" y="566984"/>
                  </a:lnTo>
                  <a:lnTo>
                    <a:pt x="5140452" y="519684"/>
                  </a:lnTo>
                  <a:lnTo>
                    <a:pt x="5138328" y="472381"/>
                  </a:lnTo>
                  <a:lnTo>
                    <a:pt x="5132078" y="426268"/>
                  </a:lnTo>
                  <a:lnTo>
                    <a:pt x="5121887" y="381529"/>
                  </a:lnTo>
                  <a:lnTo>
                    <a:pt x="5107938" y="338346"/>
                  </a:lnTo>
                  <a:lnTo>
                    <a:pt x="5090414" y="296904"/>
                  </a:lnTo>
                  <a:lnTo>
                    <a:pt x="5069498" y="257386"/>
                  </a:lnTo>
                  <a:lnTo>
                    <a:pt x="5045374" y="219975"/>
                  </a:lnTo>
                  <a:lnTo>
                    <a:pt x="5018226" y="184855"/>
                  </a:lnTo>
                  <a:lnTo>
                    <a:pt x="4988237" y="152209"/>
                  </a:lnTo>
                  <a:lnTo>
                    <a:pt x="4955591" y="122221"/>
                  </a:lnTo>
                  <a:lnTo>
                    <a:pt x="4920470" y="95073"/>
                  </a:lnTo>
                  <a:lnTo>
                    <a:pt x="4883059" y="70950"/>
                  </a:lnTo>
                  <a:lnTo>
                    <a:pt x="4843541" y="50035"/>
                  </a:lnTo>
                  <a:lnTo>
                    <a:pt x="4802100" y="32512"/>
                  </a:lnTo>
                  <a:lnTo>
                    <a:pt x="4758918" y="18563"/>
                  </a:lnTo>
                  <a:lnTo>
                    <a:pt x="4714180" y="8372"/>
                  </a:lnTo>
                  <a:lnTo>
                    <a:pt x="4668068" y="2123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9" name="object 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95" y="1165860"/>
              <a:ext cx="3596639" cy="862583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4783473" y="6144732"/>
            <a:ext cx="117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Январь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45" y="6051809"/>
            <a:ext cx="592678" cy="5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69835" y="6013726"/>
            <a:ext cx="342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Вступление в силу решения о бюджете муниципального округа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5" y="-27276"/>
            <a:ext cx="9163714" cy="688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602978" y="1069549"/>
            <a:ext cx="2160240" cy="1328023"/>
          </a:xfrm>
          <a:prstGeom prst="flowChartAlternateProcess">
            <a:avLst/>
          </a:prstGeom>
          <a:solidFill>
            <a:srgbClr val="FFFFAF">
              <a:alpha val="54118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Численность населения на 01.01.2025 года 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15 800 чел.</a:t>
            </a:r>
            <a:endParaRPr dirty="0" lang="ru-RU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940152" y="5366922"/>
            <a:ext cx="2973697" cy="1191816"/>
          </a:xfrm>
          <a:prstGeom prst="flowChartAlternateProcess">
            <a:avLst/>
          </a:prstGeom>
          <a:solidFill>
            <a:srgbClr val="F6EAE6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63500" dir="5400000" dist="254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160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Объем отгруженных товаров собственного производства, выполненных работ и услуг </a:t>
            </a:r>
          </a:p>
          <a:p>
            <a:pPr algn="ctr"/>
            <a:r>
              <a:rPr b="1" dirty="0" lang="ru-RU" smtClean="0" sz="160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4 973,8  млн.руб</a:t>
            </a:r>
            <a:r>
              <a:rPr b="1" dirty="0" lang="ru-RU" smtClean="0" sz="16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.</a:t>
            </a:r>
            <a:endParaRPr dirty="0" lang="ru-RU" sz="1600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412950" y="5321306"/>
            <a:ext cx="2274751" cy="1328023"/>
          </a:xfrm>
          <a:prstGeom prst="flowChartAlternateProcess">
            <a:avLst/>
          </a:prstGeom>
          <a:solidFill>
            <a:srgbClr val="F6EAE6"/>
          </a:solidFill>
          <a:ln cmpd="thickThin" w="1905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63500" dir="5400000" dist="254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Среднемесячная заработная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плата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 44619 руб.</a:t>
            </a:r>
            <a:endParaRPr dirty="0" lang="ru-RU">
              <a:solidFill>
                <a:schemeClr val="tx2">
                  <a:lumMod val="75000"/>
                </a:schemeClr>
              </a:solidFill>
              <a:latin charset="0" panose="020F0502020204030204" pitchFamily="34" typeface="Calibri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3186" y="5321306"/>
            <a:ext cx="2744615" cy="1328023"/>
          </a:xfrm>
          <a:prstGeom prst="flowChartAlternateProcess">
            <a:avLst/>
          </a:prstGeom>
          <a:solidFill>
            <a:srgbClr val="F6EAE6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>
            <a:outerShdw blurRad="63500" dir="5400000" dist="25400" rotWithShape="0">
              <a:srgbClr val="000000">
                <a:alpha val="43137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Инвестиции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в основной капитал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в действующих ценах </a:t>
            </a:r>
          </a:p>
          <a:p>
            <a:pPr algn="ctr"/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 1455,0 млн. руб.</a:t>
            </a:r>
            <a:endParaRPr dirty="0" lang="ru-RU">
              <a:solidFill>
                <a:schemeClr val="tx2">
                  <a:lumMod val="75000"/>
                </a:schemeClr>
              </a:solidFill>
              <a:latin charset="0" panose="020F0502020204030204" pitchFamily="34" typeface="Calibri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87226" y="1100671"/>
            <a:ext cx="3025724" cy="1328023"/>
          </a:xfrm>
          <a:prstGeom prst="flowChartAlternateProcess">
            <a:avLst/>
          </a:prstGeom>
          <a:solidFill>
            <a:srgbClr val="FFFFAF">
              <a:alpha val="49804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Площадь  3 554 кв.км.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(4,62 % площади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 Нижегородской 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области,  3 место)</a:t>
            </a:r>
            <a:endParaRPr dirty="0" lang="ru-RU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pic>
        <p:nvPicPr>
          <p:cNvPr descr="C:\Users\Морозова\Desktop\Бюджет для граждан\Фото 2024\Фото июль 2024\въезд в воскр.jpg" id="2051" name="Picture 3"/>
          <p:cNvPicPr>
            <a:picLocks noChangeArrowheads="1"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" t="148"/>
          <a:stretch/>
        </p:blipFill>
        <p:spPr bwMode="auto">
          <a:xfrm>
            <a:off x="755576" y="2708920"/>
            <a:ext cx="2763542" cy="23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6012159" y="1032566"/>
            <a:ext cx="2812089" cy="1549360"/>
          </a:xfrm>
          <a:prstGeom prst="flowChartAlternateProcess">
            <a:avLst/>
          </a:prstGeom>
          <a:solidFill>
            <a:srgbClr val="FFFFAF">
              <a:alpha val="54118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Муниципальные </a:t>
            </a:r>
            <a:endParaRPr b="1" dirty="0" lang="ru-RU" smtClean="0" sz="1700">
              <a:solidFill>
                <a:srgbClr val="002060"/>
              </a:solidFill>
              <a:latin charset="0" panose="020F0502020204030204" pitchFamily="34" typeface="Calibri"/>
              <a:cs charset="0" pitchFamily="18" typeface="Times New Roman"/>
            </a:endParaRP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учреждения – 30, из них</a:t>
            </a:r>
            <a:endParaRPr b="1" dirty="0" lang="ru-RU" sz="1700">
              <a:solidFill>
                <a:srgbClr val="002060"/>
              </a:solidFill>
              <a:latin charset="0" panose="020F0502020204030204" pitchFamily="34" typeface="Calibri"/>
              <a:cs charset="0" pitchFamily="18" typeface="Times New Roman"/>
            </a:endParaRP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казенные </a:t>
            </a:r>
            <a:r>
              <a:rPr b="1" dirty="0" lang="ru-RU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- </a:t>
            </a:r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22, </a:t>
            </a: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бюджетные </a:t>
            </a:r>
            <a:r>
              <a:rPr b="1" dirty="0" lang="ru-RU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– 4, </a:t>
            </a:r>
            <a:endParaRPr b="1" dirty="0" lang="ru-RU" smtClean="0" sz="1700">
              <a:solidFill>
                <a:srgbClr val="002060"/>
              </a:solidFill>
              <a:latin charset="0" panose="020F0502020204030204" pitchFamily="34" typeface="Calibri"/>
              <a:cs charset="0" pitchFamily="18" typeface="Times New Roman"/>
            </a:endParaRPr>
          </a:p>
          <a:p>
            <a:pPr algn="ctr"/>
            <a:r>
              <a:rPr b="1" dirty="0" lang="ru-RU" smtClean="0" sz="1700">
                <a:solidFill>
                  <a:srgbClr val="002060"/>
                </a:solidFill>
                <a:latin charset="0" panose="020F0502020204030204" pitchFamily="34" typeface="Calibri"/>
                <a:cs charset="0" pitchFamily="18" typeface="Times New Roman"/>
              </a:rPr>
              <a:t>автономные – 4 </a:t>
            </a:r>
            <a:endParaRPr dirty="0" lang="ru-RU" sz="1700">
              <a:solidFill>
                <a:srgbClr val="002060"/>
              </a:solidFill>
              <a:latin charset="0" panose="020F0502020204030204" pitchFamily="34" typeface="Calibri"/>
            </a:endParaRPr>
          </a:p>
        </p:txBody>
      </p:sp>
      <p:pic>
        <p:nvPicPr>
          <p:cNvPr descr="E:\Бюджет для граждан\фото 2024 новые\Вид с самолета р.п.Воскресенское (фото Антона Белоусова).jpg" id="2" name="Picture 2"/>
          <p:cNvPicPr>
            <a:picLocks noChangeArrowheads="1"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176464" cy="23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403186" y="188641"/>
            <a:ext cx="8421061" cy="64807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2800" u="none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charset="0" pitchFamily="34" typeface="Calibri"/>
                <a:cs charset="0" pitchFamily="18" typeface="Times New Roman"/>
              </a:rPr>
              <a:t>Какие показатели характеризуют округ в 2026 году</a:t>
            </a:r>
          </a:p>
        </p:txBody>
      </p:sp>
    </p:spTree>
    <p:extLst>
      <p:ext uri="{BB962C8B-B14F-4D97-AF65-F5344CB8AC3E}">
        <p14:creationId xmlns:p14="http://schemas.microsoft.com/office/powerpoint/2010/main" val="37377011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70" y="-41610"/>
            <a:ext cx="9302750" cy="69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6250"/>
              </p:ext>
            </p:extLst>
          </p:nvPr>
        </p:nvGraphicFramePr>
        <p:xfrm>
          <a:off x="202931" y="1556791"/>
          <a:ext cx="883356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053"/>
                <a:gridCol w="864096"/>
                <a:gridCol w="936104"/>
                <a:gridCol w="936104"/>
                <a:gridCol w="936104"/>
                <a:gridCol w="936103"/>
              </a:tblGrid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2024 год  факт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 прогноз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 прогноз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   прогноз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85139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 (млн.руб.)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4 224,8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4 690,8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4 973,8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5 224,4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5 482,3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3070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работников по территории формирования ФОТ (тыс.чел.)</a:t>
                      </a:r>
                      <a:endParaRPr lang="ru-RU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994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Фонд оплаты труда всего, млн.руб.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2 011,6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2 380,1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2 554,0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2 766,0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2 998,4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7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официально зарегистрированной безработицы на конец года,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Прибыль прибыльных предприятий округа, млн.руб.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6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Индекс потребительских цен, 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9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Средняя заработная плата по округу, 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35 217,1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41 581,1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44 619,1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48 322,9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52 382,9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24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капитал, млн.руб.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1 162,9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1 320,0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1 455,0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1 590,0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551315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1 740,0</a:t>
                      </a:r>
                      <a:endParaRPr lang="ru-RU" sz="1400" b="0" dirty="0">
                        <a:solidFill>
                          <a:srgbClr val="551315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Текст 4"/>
          <p:cNvSpPr txBox="1">
            <a:spLocks/>
          </p:cNvSpPr>
          <p:nvPr/>
        </p:nvSpPr>
        <p:spPr>
          <a:xfrm>
            <a:off x="403186" y="188641"/>
            <a:ext cx="8421061" cy="1296143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Основные показатели прогноза социально –экономического развития Воскресенского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339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716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</p:pic>
      <p:sp>
        <p:nvSpPr>
          <p:cNvPr id="7" name="Прямоугольник 6"/>
          <p:cNvSpPr/>
          <p:nvPr/>
        </p:nvSpPr>
        <p:spPr>
          <a:xfrm>
            <a:off x="683568" y="1133105"/>
            <a:ext cx="432048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(услуг),  млн.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240827"/>
            <a:ext cx="3096344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43922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Инвестиции в основной капитал,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млн.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221088"/>
            <a:ext cx="3816423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45098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Объем розничного товарооборота по крупным и средним организациям, млн.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0523150"/>
              </p:ext>
            </p:extLst>
          </p:nvPr>
        </p:nvGraphicFramePr>
        <p:xfrm>
          <a:off x="683568" y="1616397"/>
          <a:ext cx="4032447" cy="239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58625991"/>
              </p:ext>
            </p:extLst>
          </p:nvPr>
        </p:nvGraphicFramePr>
        <p:xfrm>
          <a:off x="5017760" y="1690179"/>
          <a:ext cx="396946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01386464"/>
              </p:ext>
            </p:extLst>
          </p:nvPr>
        </p:nvGraphicFramePr>
        <p:xfrm>
          <a:off x="1187624" y="4658351"/>
          <a:ext cx="4464496" cy="217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Текст 4"/>
          <p:cNvSpPr txBox="1">
            <a:spLocks/>
          </p:cNvSpPr>
          <p:nvPr/>
        </p:nvSpPr>
        <p:spPr>
          <a:xfrm>
            <a:off x="403186" y="188641"/>
            <a:ext cx="8421061" cy="8640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Динамика прогнозных показателей социально-экономического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развития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округа</a:t>
            </a:r>
          </a:p>
        </p:txBody>
      </p:sp>
      <p:sp>
        <p:nvSpPr>
          <p:cNvPr id="3" name="AutoShape 2" descr="D:\Users\Морозова\Desktop\дин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11" y="4869160"/>
            <a:ext cx="254894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736"/>
            <a:ext cx="9144001" cy="688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3915539"/>
            <a:ext cx="331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18E"/>
                </a:solidFill>
                <a:latin typeface="Calibri" panose="020F0502020204030204" pitchFamily="34" charset="0"/>
                <a:cs typeface="Times New Roman" pitchFamily="18" charset="0"/>
              </a:rPr>
              <a:t>Среднемесячная зарплата, рублей</a:t>
            </a:r>
            <a:endParaRPr lang="ru-RU" sz="1600" b="1" dirty="0">
              <a:solidFill>
                <a:srgbClr val="00518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2788" y="1196752"/>
            <a:ext cx="3083770" cy="338554"/>
          </a:xfrm>
          <a:prstGeom prst="rect">
            <a:avLst/>
          </a:prstGeom>
          <a:solidFill>
            <a:srgbClr val="F6EAE6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Индекс потребительских цен, %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15907691"/>
              </p:ext>
            </p:extLst>
          </p:nvPr>
        </p:nvGraphicFramePr>
        <p:xfrm>
          <a:off x="403186" y="4372776"/>
          <a:ext cx="421053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3220363"/>
              </p:ext>
            </p:extLst>
          </p:nvPr>
        </p:nvGraphicFramePr>
        <p:xfrm>
          <a:off x="4860032" y="4437112"/>
          <a:ext cx="3759969" cy="21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4096069"/>
              </p:ext>
            </p:extLst>
          </p:nvPr>
        </p:nvGraphicFramePr>
        <p:xfrm>
          <a:off x="4355976" y="1583523"/>
          <a:ext cx="4388905" cy="223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AutoShape 2" descr="https://catherineasquithgallery.com/uploads/posts/2021-03/1614858634_21-p-bukhgalterskii-fon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4" descr="https://catherineasquithgallery.com/uploads/posts/2021-03/1614858634_21-p-bukhgalterskii-fon-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 descr="https://catherineasquithgallery.com/uploads/posts/2021-03/1614858634_21-p-bukhgalterskii-fon-2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5418" y="3792428"/>
            <a:ext cx="2736304" cy="584775"/>
          </a:xfrm>
          <a:prstGeom prst="rect">
            <a:avLst/>
          </a:prstGeom>
          <a:solidFill>
            <a:schemeClr val="accent4">
              <a:lumMod val="20000"/>
              <a:lumOff val="80000"/>
              <a:alpha val="32157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00"/>
                </a:solidFill>
                <a:latin typeface="Calibri" panose="020F0502020204030204" pitchFamily="34" charset="0"/>
                <a:cs typeface="Times New Roman" pitchFamily="18" charset="0"/>
              </a:rPr>
              <a:t>Фонд оплаты труда, </a:t>
            </a:r>
          </a:p>
          <a:p>
            <a:pPr algn="ctr"/>
            <a:r>
              <a:rPr lang="ru-RU" sz="1600" b="1" dirty="0" smtClean="0">
                <a:solidFill>
                  <a:srgbClr val="333300"/>
                </a:solidFill>
                <a:latin typeface="Calibri" panose="020F0502020204030204" pitchFamily="34" charset="0"/>
                <a:cs typeface="Times New Roman" pitchFamily="18" charset="0"/>
              </a:rPr>
              <a:t>млн. руб.</a:t>
            </a:r>
            <a:endParaRPr lang="ru-RU" sz="1600" dirty="0">
              <a:solidFill>
                <a:srgbClr val="3333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403186" y="188641"/>
            <a:ext cx="8421061" cy="8640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Динамика прогнозных показателей социально-экономического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развития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1214"/>
            <a:ext cx="3051076" cy="171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19" y="7937"/>
            <a:ext cx="9156700" cy="686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92296"/>
              </p:ext>
            </p:extLst>
          </p:nvPr>
        </p:nvGraphicFramePr>
        <p:xfrm>
          <a:off x="755576" y="1196752"/>
          <a:ext cx="7924678" cy="37520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6155"/>
                <a:gridCol w="1768175"/>
                <a:gridCol w="1427870"/>
                <a:gridCol w="1662478"/>
              </a:tblGrid>
              <a:tr h="40054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</a:rPr>
                        <a:t>Доходы</a:t>
                      </a:r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</a:rPr>
                        <a:t>Расходы</a:t>
                      </a:r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</a:rPr>
                        <a:t>Дефицит (-), профицит (+)</a:t>
                      </a:r>
                      <a:endParaRPr lang="ru-RU" dirty="0">
                        <a:solidFill>
                          <a:srgbClr val="3333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Первоначальный план 2025 года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1 409,2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1 437,6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- 28,4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183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План  2026 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1 212,0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1 233,1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- 21,1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3728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План  2027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1 194,9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1 190,2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+ 4,7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План  2028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1 412,3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1 407,3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+ 5,0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005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Рост показателей 2026 года к 2025 году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-197,2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-204,5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400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Рост показателей 2026 года к 2025 году в процентах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86,0%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85,8%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4523" y="80475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(млн.рублей)</a:t>
            </a:r>
            <a:endParaRPr 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7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971600" y="197225"/>
            <a:ext cx="7474992" cy="508459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Основные параметры бюджета округа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96300652"/>
              </p:ext>
            </p:extLst>
          </p:nvPr>
        </p:nvGraphicFramePr>
        <p:xfrm>
          <a:off x="539552" y="4869160"/>
          <a:ext cx="816691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9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2" y="-41303"/>
            <a:ext cx="9212187" cy="689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975592" y="261440"/>
            <a:ext cx="7474992" cy="868499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Какие налоги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уплачивают жители в бюджет Воскресенского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округа</a:t>
            </a:r>
          </a:p>
        </p:txBody>
      </p:sp>
      <p:pic>
        <p:nvPicPr>
          <p:cNvPr id="3" name="Picture 2" descr="D:\Users\Морозова\Desktop\gerb-fns-v-format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05368"/>
            <a:ext cx="3428380" cy="22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346283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Налог на доходы физических лиц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1994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Гл.23 Налогового кодекса ставка налога 13%, 15%,18%, 20%, и 22% в зависимости от годового дохода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 отдельным видам доходов ставка составляет 9%, 15%, 30% и 35%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6328" y="1484783"/>
            <a:ext cx="2304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Земельный налог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8296" y="2133411"/>
            <a:ext cx="3034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Гл.31 Налогового кодекса,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Налог исчисляется исходя из кадастровой стоимости земельного участка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Ставка налога: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0,3% по участкам занятым жилищным фондом, объектами инженерной инфраструктуры ЖКХ, приобретенных для ИЖС, сельхозназначения, для личного подсобного хозяйства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1,5% в отношении прочих участков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6993" y="4026237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Налог на имущество 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160" y="4797152"/>
            <a:ext cx="5786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Гл.32 Налогового кодекса, Налог исчисляется исходя из кадастровой стоимости объекта налогообложения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Ставка налога: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0,3% жилые дома, квартиры, комнаты, гаражи и машино-места, хозяйственные строения и сооружения площадь каждого из которых не превышает 50 кв.м.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 отдельным объектам применяется ставка 2%, 2,5% или 0,5%</a:t>
            </a:r>
          </a:p>
        </p:txBody>
      </p:sp>
    </p:spTree>
    <p:extLst>
      <p:ext uri="{BB962C8B-B14F-4D97-AF65-F5344CB8AC3E}">
        <p14:creationId xmlns:p14="http://schemas.microsoft.com/office/powerpoint/2010/main" val="2808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821"/>
            <a:ext cx="9179243" cy="70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48353975"/>
              </p:ext>
            </p:extLst>
          </p:nvPr>
        </p:nvGraphicFramePr>
        <p:xfrm>
          <a:off x="467544" y="1165819"/>
          <a:ext cx="8424936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8463" y="529872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Первоначальный план 2025 года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2931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Прогноз на 2026 год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948264" y="889164"/>
            <a:ext cx="1368152" cy="307777"/>
          </a:xfrm>
          <a:prstGeom prst="rect">
            <a:avLst/>
          </a:prstGeom>
          <a:solidFill>
            <a:srgbClr val="EEF0F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в млн. рублей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5909220" y="5298721"/>
            <a:ext cx="106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Прогноз на 2027 год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7366471" y="5293111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Calibri" panose="020F0502020204030204" pitchFamily="34" charset="0"/>
                <a:cs typeface="Times New Roman" pitchFamily="18" charset="0"/>
              </a:rPr>
              <a:t>Прогноз на 2028 год</a:t>
            </a:r>
            <a:endParaRPr lang="ru-RU" sz="12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0" name="Текст 4"/>
          <p:cNvSpPr txBox="1">
            <a:spLocks/>
          </p:cNvSpPr>
          <p:nvPr/>
        </p:nvSpPr>
        <p:spPr>
          <a:xfrm>
            <a:off x="1043608" y="116632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0173" y="2634734"/>
            <a:ext cx="648072" cy="292388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66,1%</a:t>
            </a:r>
            <a:endParaRPr lang="ru-RU" sz="13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684563"/>
              </p:ext>
            </p:extLst>
          </p:nvPr>
        </p:nvGraphicFramePr>
        <p:xfrm>
          <a:off x="2195736" y="5204264"/>
          <a:ext cx="2088232" cy="17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0800000" flipV="1">
            <a:off x="2696032" y="4839242"/>
            <a:ext cx="1080120" cy="37457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2026 год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157562"/>
              </p:ext>
            </p:extLst>
          </p:nvPr>
        </p:nvGraphicFramePr>
        <p:xfrm>
          <a:off x="4556941" y="5157193"/>
          <a:ext cx="17656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764572"/>
              </p:ext>
            </p:extLst>
          </p:nvPr>
        </p:nvGraphicFramePr>
        <p:xfrm>
          <a:off x="6336374" y="4615612"/>
          <a:ext cx="2808313" cy="210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88723" y="4829693"/>
            <a:ext cx="1152129" cy="37457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2027 год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23985"/>
              </p:ext>
            </p:extLst>
          </p:nvPr>
        </p:nvGraphicFramePr>
        <p:xfrm>
          <a:off x="251521" y="1268761"/>
          <a:ext cx="8712968" cy="335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  <a:gridCol w="1342084"/>
                <a:gridCol w="1250204"/>
                <a:gridCol w="1239215"/>
                <a:gridCol w="1298827"/>
                <a:gridCol w="1134367"/>
              </a:tblGrid>
              <a:tr h="699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 ный 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Рост 2026 года к 2025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8E8"/>
                    </a:solidFill>
                  </a:tcPr>
                </a:tc>
              </a:tr>
              <a:tr h="3485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БЮДЖЕТА, ВСЕГО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1 409,2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1 212,0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-197,2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1 194,9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1 412,3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BD4"/>
                    </a:solidFill>
                  </a:tcPr>
                </a:tc>
              </a:tr>
              <a:tr h="495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Налоговые и неналоговые доходы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, в том числе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326,2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370,9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+44,7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405,5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433,1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     Налоговые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293,2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338,8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+45,6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372,5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399,1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291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     Неналоговые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32,1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-0,9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34,0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4955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всего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, в том числе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1 083,0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841,1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-241,9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789,4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979,2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     Дотации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440,0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409,0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-31,0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338,0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345,8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32532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  Субсидии, субвенции, иные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643,0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432,1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-210,9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451,4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itchFamily="34" charset="0"/>
                        </a:rPr>
                        <a:t>633,4</a:t>
                      </a:r>
                      <a:endParaRPr lang="ru-RU" sz="1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5448" y="5265581"/>
            <a:ext cx="71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2,7%</a:t>
            </a:r>
            <a:endParaRPr lang="ru-RU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665929"/>
            <a:ext cx="91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31,2%</a:t>
            </a:r>
            <a:endParaRPr lang="ru-RU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657093"/>
            <a:ext cx="651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28,0%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118441"/>
              </p:ext>
            </p:extLst>
          </p:nvPr>
        </p:nvGraphicFramePr>
        <p:xfrm>
          <a:off x="14993" y="5244948"/>
          <a:ext cx="2271118" cy="153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 rot="10800000" flipV="1">
            <a:off x="719572" y="4856660"/>
            <a:ext cx="1080120" cy="37457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2025 год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952110"/>
            <a:ext cx="114590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1051227" y="145359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Из каких поступлений формируются доходы бюджета округа в 2026-2028 годах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55"/>
            <a:ext cx="91567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95431"/>
              </p:ext>
            </p:extLst>
          </p:nvPr>
        </p:nvGraphicFramePr>
        <p:xfrm>
          <a:off x="149859" y="1128609"/>
          <a:ext cx="8856982" cy="5729391"/>
        </p:xfrm>
        <a:graphic>
          <a:graphicData uri="http://schemas.openxmlformats.org/drawingml/2006/table">
            <a:tbl>
              <a:tblPr firstRow="1" bandRow="1"/>
              <a:tblGrid>
                <a:gridCol w="2874020"/>
                <a:gridCol w="1044070"/>
                <a:gridCol w="1101902"/>
                <a:gridCol w="964838"/>
                <a:gridCol w="957384"/>
                <a:gridCol w="957384"/>
                <a:gridCol w="957384"/>
              </a:tblGrid>
              <a:tr h="63705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 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Рост 2026 к 2025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  2027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  2028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lumMod val="20000"/>
                        <a:lumOff val="80000"/>
                      </a:srgbClr>
                    </a:solidFill>
                  </a:tcPr>
                </a:tc>
              </a:tr>
              <a:tr h="5124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, 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322,4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326,2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370,9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+44,7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405,5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433,1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014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Налоговые доходы всего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, из них: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281,2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293,2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338,8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+45,6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372,5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399,1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253,0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+40,8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273,8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уплаты акцизов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налог на имущество физич.лиц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госпошлина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793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Неналоговые доходы всего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, из них: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41,2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32,1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-0,9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34,0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951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сдачи в аренду имущества и земельных участков, платежи от МУП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521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продажи  имущества и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+0,4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штрафы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1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6330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среду, прочие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DEC9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8384" y="838617"/>
            <a:ext cx="9987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115616" y="106276"/>
            <a:ext cx="7193181" cy="75911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Какие основные налоговые и неналоговые доходы поступят в 2026-2028 годах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3999" cy="693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1600" y="188640"/>
            <a:ext cx="7416824" cy="892552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Воскресенского муниципального округа!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1376551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Информационный сборник «Бюджет для граждан» разработан на основе приказа Минфина России от 22.09.2015 года №145н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</a:t>
            </a:r>
            <a:endParaRPr lang="ru-RU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981" y="3573016"/>
            <a:ext cx="8139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Перед Вами брошюра «БЮДЖЕТ  ДЛЯ  ГРАЖДАН», разработанная по решению Совета депутатов Воскресенского муниципального округа Нижегородской области от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.12.2025 </a:t>
            </a:r>
            <a:r>
              <a:rPr lang="ru-RU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года №99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«О бюджете Воскресенского муниципального округа Нижегородской области на 2026 год и на плановый период 2027 и 2028 годов», в которой в полной и доступной форме раскрываются вопросы формирования и распределения бюджета Воскресенского муниципального округа.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Мы надеемся, что представленная информация поможет повысить финансовую грамотность населения, вовлечет его в решение общих задач округа и позволит наиболее полно понимать решения органов власти, а также оценивать их эффективность.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уважением,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Начальник управления финансов администрации округа                  Н.В.Мясникова </a:t>
            </a:r>
          </a:p>
        </p:txBody>
      </p:sp>
      <p:pic>
        <p:nvPicPr>
          <p:cNvPr id="1026" name="Picture 2" descr="D:\Users\Морозова\Desktop\9a177644-de43-40c0-a94c-77e5aa7495d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4" y="1530432"/>
            <a:ext cx="2592288" cy="17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8155135"/>
              </p:ext>
            </p:extLst>
          </p:nvPr>
        </p:nvGraphicFramePr>
        <p:xfrm>
          <a:off x="281174" y="1310720"/>
          <a:ext cx="8568952" cy="55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1224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3,3 %</a:t>
            </a:r>
            <a:endParaRPr 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111224" y="188640"/>
            <a:ext cx="7193181" cy="936104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собственных доходов бюджета округа в 2026 году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56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Текст 4"/>
          <p:cNvSpPr txBox="1">
            <a:spLocks/>
          </p:cNvSpPr>
          <p:nvPr/>
        </p:nvSpPr>
        <p:spPr>
          <a:xfrm>
            <a:off x="1043608" y="116632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Динамика доходов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76921871"/>
              </p:ext>
            </p:extLst>
          </p:nvPr>
        </p:nvGraphicFramePr>
        <p:xfrm>
          <a:off x="755576" y="1220478"/>
          <a:ext cx="36004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5531" y="827609"/>
            <a:ext cx="2308357" cy="369332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Налоговые</a:t>
            </a:r>
            <a:r>
              <a:rPr lang="ru-RU" b="1" dirty="0" smtClean="0">
                <a:solidFill>
                  <a:srgbClr val="002060"/>
                </a:solidFill>
              </a:rPr>
              <a:t> доходы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62276348"/>
              </p:ext>
            </p:extLst>
          </p:nvPr>
        </p:nvGraphicFramePr>
        <p:xfrm>
          <a:off x="4990208" y="1196941"/>
          <a:ext cx="35283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92080" y="835837"/>
            <a:ext cx="2592288" cy="369332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Неналоговые</a:t>
            </a:r>
            <a:r>
              <a:rPr lang="ru-RU" b="1" dirty="0" smtClean="0">
                <a:solidFill>
                  <a:srgbClr val="002060"/>
                </a:solidFill>
              </a:rPr>
              <a:t> доходы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60152665"/>
              </p:ext>
            </p:extLst>
          </p:nvPr>
        </p:nvGraphicFramePr>
        <p:xfrm>
          <a:off x="1835696" y="4313358"/>
          <a:ext cx="4032448" cy="250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95736" y="4186736"/>
            <a:ext cx="3312368" cy="369332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Безвозмездные  поступления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73" y="4797152"/>
            <a:ext cx="2053126" cy="16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34681" y="712726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9" y="0"/>
            <a:ext cx="919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AutoShape 5" descr="https://pbs.twimg.com/media/Ca_30IaVAAA3J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37073"/>
              </p:ext>
            </p:extLst>
          </p:nvPr>
        </p:nvGraphicFramePr>
        <p:xfrm>
          <a:off x="395535" y="1337764"/>
          <a:ext cx="8568953" cy="318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033"/>
                <a:gridCol w="1145528"/>
                <a:gridCol w="1141777"/>
                <a:gridCol w="1007723"/>
                <a:gridCol w="981279"/>
                <a:gridCol w="981279"/>
                <a:gridCol w="1031334"/>
              </a:tblGrid>
              <a:tr h="6995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Исполнено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ный 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Прогноз 2026 год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Рост 2026 года к 2025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2028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A"/>
                    </a:solidFill>
                  </a:tcPr>
                </a:tc>
              </a:tr>
              <a:tr h="103161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(межбюджетные трансферты), в том числе: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1 143,5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1 083,0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841,1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-241,9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789,4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979,2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959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дотации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396,8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440,0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-31,0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338,0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345,8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959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субсидии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281,6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215,0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-174,0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226,0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959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субвенции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413,1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427,9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388,5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-39,4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390,3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404,3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2141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иные межбюджетные             трансферты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+2,5</a:t>
                      </a:r>
                      <a:endParaRPr lang="ru-RU" sz="13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2886" y="1029985"/>
            <a:ext cx="123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(млн.рублей)</a:t>
            </a:r>
            <a:endParaRPr 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8276170"/>
              </p:ext>
            </p:extLst>
          </p:nvPr>
        </p:nvGraphicFramePr>
        <p:xfrm>
          <a:off x="2317534" y="4928296"/>
          <a:ext cx="6646954" cy="19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4621061"/>
            <a:ext cx="6123153" cy="369332"/>
          </a:xfrm>
          <a:prstGeom prst="rect">
            <a:avLst/>
          </a:prstGeom>
          <a:solidFill>
            <a:srgbClr val="F9E3E3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Безвозмездные поступления от других бюджетов  (млн.руб.)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 descr="https://electronicpaymentsinternational.com/wp-content/uploads/sites/4/2017/03/UploadsBlog2022main-scale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4" descr="C:\Users\%D0%9C%D0%BE%D1%80%D0%BE%D0%B7%D0%BE%D0%B2%D0%B0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6" descr="Picture background"/>
          <p:cNvSpPr>
            <a:spLocks noChangeAspect="1" noChangeArrowheads="1"/>
          </p:cNvSpPr>
          <p:nvPr/>
        </p:nvSpPr>
        <p:spPr bwMode="auto">
          <a:xfrm>
            <a:off x="765175" y="4398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1066691" y="159310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Какую помощь получает из областного бюджета муниципальный округ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 descr="D:\Users\Морозова\Desktop\69074279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5885"/>
            <a:ext cx="2513856" cy="18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15" y="0"/>
            <a:ext cx="919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Воскресе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93395" y="260648"/>
            <a:ext cx="5738928" cy="1472047"/>
          </a:xfrm>
          <a:prstGeom prst="rect">
            <a:avLst/>
          </a:prstGeom>
          <a:solidFill>
            <a:srgbClr val="FFF9EB"/>
          </a:solidFill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сохранения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параметров по уровню заработной платы отдельным категориям работников социальной сферы, установленных Указом Президента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Российской Федерации от 7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мая 2012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г.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№597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"О мероприятиях по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реализации государственной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социальной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политики», от 1 июня 2012 г. №761 «О национальной стратегии развития в интересах детей», от 28 декабря 2012 г. №1688 «О некоторых мерах по реализации государственной политики в сфере защиты детей-сирот и детей, оставшихся без попечения родителей»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9165" y="1916832"/>
            <a:ext cx="57493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Софинансирование региональных (областных) проектов, обеспечивающих достижение целей, показателей и результатов федеральных проектов, входящих в состав национальных проектов  Российской Федерации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9165" y="4509120"/>
            <a:ext cx="5749384" cy="7200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Реализация мероприятий по развитию коммунальной,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инженерной и социальной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инфраструктуры, в том числе в рамках комплексного развития сельских территорий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9164" y="6093296"/>
            <a:ext cx="5754611" cy="576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Приведение в нормативное состояние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автомобильных дорог общего пользования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9911" y="5415202"/>
            <a:ext cx="5777440" cy="50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Реализация мероприятий по поддержке и развитию агропромышленного комплекса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9911" y="2924944"/>
            <a:ext cx="5749384" cy="563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индексации заработных плат работников бюджетной сферы в связи с ростом потребительских цен на товары и услуги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229" y="3697585"/>
            <a:ext cx="5732073" cy="5834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бесперебойного функционирования объектов жизнеобеспечения, транспортной, социальной инфраструктуры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Текст 4"/>
          <p:cNvSpPr txBox="1">
            <a:spLocks/>
          </p:cNvSpPr>
          <p:nvPr/>
        </p:nvSpPr>
        <p:spPr>
          <a:xfrm>
            <a:off x="276845" y="787660"/>
            <a:ext cx="2143220" cy="2736304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Приоритеты бюджетных расходов округа на 2026-2028 годы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620688"/>
            <a:ext cx="0" cy="57606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Прямая соединительная линия 2049"/>
          <p:cNvCxnSpPr/>
          <p:nvPr/>
        </p:nvCxnSpPr>
        <p:spPr>
          <a:xfrm>
            <a:off x="2843808" y="620688"/>
            <a:ext cx="34958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52192" y="2337858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52192" y="3206887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852192" y="3989319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52192" y="4888439"/>
            <a:ext cx="3620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827875" y="6381328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833990" y="5688167"/>
            <a:ext cx="34120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454727" y="1728213"/>
            <a:ext cx="368968" cy="448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Picture 2" descr="D:\Users\Морозова\Desktop\71dac0c95762b305c648531905bd3a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2" y="4383323"/>
            <a:ext cx="2385760" cy="17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51"/>
            <a:ext cx="9155614" cy="68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Текст 4"/>
          <p:cNvSpPr txBox="1">
            <a:spLocks/>
          </p:cNvSpPr>
          <p:nvPr/>
        </p:nvSpPr>
        <p:spPr>
          <a:xfrm>
            <a:off x="1052755" y="260648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 расходов 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90816279"/>
              </p:ext>
            </p:extLst>
          </p:nvPr>
        </p:nvGraphicFramePr>
        <p:xfrm>
          <a:off x="796443" y="2708920"/>
          <a:ext cx="36004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8472" y="1205169"/>
            <a:ext cx="3096343" cy="1200329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 на исполнение переданных государственных полномочий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82333517"/>
              </p:ext>
            </p:extLst>
          </p:nvPr>
        </p:nvGraphicFramePr>
        <p:xfrm>
          <a:off x="4962988" y="2996952"/>
          <a:ext cx="35283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4757" y="1211357"/>
            <a:ext cx="2592288" cy="1200329"/>
          </a:xfrm>
          <a:prstGeom prst="rect">
            <a:avLst/>
          </a:prstGeom>
          <a:solidFill>
            <a:srgbClr val="FFFFEB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Исполнение расходных обязательств по решению вопросов местного значения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919942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млн.рублей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3" y="-7833"/>
            <a:ext cx="9143999" cy="68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/>
        </p:nvGraphicFramePr>
        <p:xfrm>
          <a:off x="1857363" y="1142986"/>
          <a:ext cx="2071703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6" r:dm="rId3" r:lo="rId4" r:qs="rId5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2714612" y="228599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58167399"/>
              </p:ext>
            </p:extLst>
          </p:nvPr>
        </p:nvGraphicFramePr>
        <p:xfrm>
          <a:off x="539552" y="1412776"/>
          <a:ext cx="7704856" cy="284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05332687"/>
              </p:ext>
            </p:extLst>
          </p:nvPr>
        </p:nvGraphicFramePr>
        <p:xfrm>
          <a:off x="686513" y="4149080"/>
          <a:ext cx="427051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7878751"/>
              </p:ext>
            </p:extLst>
          </p:nvPr>
        </p:nvGraphicFramePr>
        <p:xfrm>
          <a:off x="4642915" y="3933056"/>
          <a:ext cx="417028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1151" y="849969"/>
            <a:ext cx="6192688" cy="584775"/>
          </a:xfrm>
          <a:prstGeom prst="rect">
            <a:avLst/>
          </a:prstGeom>
          <a:solidFill>
            <a:srgbClr val="FFFFCC"/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1600" u="sng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cs charset="0" pitchFamily="34" typeface="Calibri"/>
              </a:rPr>
              <a:t>Бюджет Воскресенского муниципального округа является </a:t>
            </a:r>
          </a:p>
          <a:p>
            <a:pPr algn="ctr"/>
            <a:r>
              <a:rPr b="1" dirty="0" i="1" lang="ru-RU" smtClean="0" sz="1600" u="sng">
                <a:solidFill>
                  <a:schemeClr val="accent6">
                    <a:lumMod val="75000"/>
                  </a:schemeClr>
                </a:solidFill>
                <a:latin charset="0" pitchFamily="34" typeface="Calibri"/>
                <a:cs charset="0" pitchFamily="34" typeface="Calibri"/>
              </a:rPr>
              <a:t>социально-ориентированным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547664" y="111480"/>
            <a:ext cx="6836067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8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Структура  расходов  бюджета округа </a:t>
            </a:r>
            <a:endParaRPr b="1" baseline="0" cap="none" dirty="0" i="0" kern="1200" kumimoji="0" lang="ru-RU" noProof="0" normalizeH="0" smtClean="0" spc="0" strike="noStrike" sz="28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cstate="email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" l="524"/>
          <a:stretch/>
        </p:blipFill>
        <p:spPr bwMode="auto">
          <a:xfrm>
            <a:off x="62753" y="401713"/>
            <a:ext cx="1425425" cy="126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5498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07709"/>
              </p:ext>
            </p:extLst>
          </p:nvPr>
        </p:nvGraphicFramePr>
        <p:xfrm>
          <a:off x="154161" y="1076884"/>
          <a:ext cx="8835678" cy="56580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6039"/>
                <a:gridCol w="3047744"/>
                <a:gridCol w="1368152"/>
                <a:gridCol w="1224136"/>
                <a:gridCol w="1224136"/>
                <a:gridCol w="1105471"/>
              </a:tblGrid>
              <a:tr h="699398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2028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7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="1" u="none" strike="noStrike" baseline="0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ВОПРОСЫ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876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 ОБОРОНА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037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 БЕЗОПАСНОСТЬ И ПРАВООХРАНИТЕЛЬНАЯ   ДЕЯТЕЛЬНОСТЬ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45,8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49,9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358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 ЭКОНОМИКА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59,8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60,5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1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 ХОЗЯЙСТВО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102,2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92,2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73,7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247,8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69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 ОКРУЖАЮЩЕЙ  СРЕДЫ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0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869,0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687,1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699,9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713,7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163,3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171,0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129,6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143,5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0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31,6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517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6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4,9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35803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 УТВЕРЖДАЕМЫЕ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РАСХОДЫ</a:t>
                      </a:r>
                      <a:endParaRPr lang="ru-RU" sz="12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18,5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233B19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38,7</a:t>
                      </a:r>
                      <a:endParaRPr lang="ru-RU" sz="1400" b="1" i="0" u="none" strike="noStrike" dirty="0">
                        <a:solidFill>
                          <a:srgbClr val="233B19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26007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1 437,6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1233,1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1190,2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1407,3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3E3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86710" y="769107"/>
            <a:ext cx="115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млн. рублей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066293" y="188640"/>
            <a:ext cx="7474992" cy="58046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 расходов  бюджета округа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10128"/>
              </p:ext>
            </p:extLst>
          </p:nvPr>
        </p:nvGraphicFramePr>
        <p:xfrm>
          <a:off x="107503" y="1218391"/>
          <a:ext cx="9001001" cy="55949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3884"/>
                <a:gridCol w="3496257"/>
                <a:gridCol w="818273"/>
                <a:gridCol w="869075"/>
                <a:gridCol w="819431"/>
                <a:gridCol w="645982"/>
                <a:gridCol w="789826"/>
                <a:gridCol w="818273"/>
              </a:tblGrid>
              <a:tr h="61148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56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0100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119,4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117,0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99,8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019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104,4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7981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7981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64,1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65,0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61,7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94,9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6000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0106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18,2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19,1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104,9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337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0111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166,7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56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0113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32,2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28,1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105,3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23,7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23,7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25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112,5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270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0203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43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0300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44,4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45,8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49,9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109,0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47,6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6000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0309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115,1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33766" y="972964"/>
            <a:ext cx="117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млн. рублей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971600" y="147024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Сведения о расходах бюджета округа по разделам и подразделам бюджетной классификации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32094"/>
              </p:ext>
            </p:extLst>
          </p:nvPr>
        </p:nvGraphicFramePr>
        <p:xfrm>
          <a:off x="135201" y="116633"/>
          <a:ext cx="8901296" cy="66746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4346"/>
                <a:gridCol w="3092824"/>
                <a:gridCol w="829782"/>
                <a:gridCol w="980651"/>
                <a:gridCol w="829782"/>
                <a:gridCol w="754347"/>
                <a:gridCol w="829782"/>
                <a:gridCol w="829782"/>
              </a:tblGrid>
              <a:tr h="954678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572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0310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37,7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37,2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107,5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572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0400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100,8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59,8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60,5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42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20,5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9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0408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108,3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63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0409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76,8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44,8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63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0410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5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0412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57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0500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126,1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90,2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247,8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72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20,2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в 2,6 раза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56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38,5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28,4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24,2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85,2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179,0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82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65,8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71,2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63,9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89,7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82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0505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ЖКХ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121,1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3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0600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101,4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9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0603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33131"/>
              </p:ext>
            </p:extLst>
          </p:nvPr>
        </p:nvGraphicFramePr>
        <p:xfrm>
          <a:off x="107505" y="82216"/>
          <a:ext cx="8892479" cy="67358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1808"/>
                <a:gridCol w="2706458"/>
                <a:gridCol w="984011"/>
                <a:gridCol w="984011"/>
                <a:gridCol w="908318"/>
                <a:gridCol w="837875"/>
                <a:gridCol w="827374"/>
                <a:gridCol w="832624"/>
              </a:tblGrid>
              <a:tr h="97052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3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0700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807,1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869,0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687,1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79,1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699,9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713,7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098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153,9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147,4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95,9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145,5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148,2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17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540,9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601,3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414,4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68,9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429,4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440,0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6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123,6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46,2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46,3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585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="0" i="0" u="none" strike="noStrike" baseline="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В 3 раза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222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Молодежная </a:t>
                      </a:r>
                      <a:r>
                        <a:rPr lang="ru-RU" sz="120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политика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04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0709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69,5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78,9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101,4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77,9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78,3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34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0800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193,5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163,3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171,0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104,7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129,6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50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0801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155,9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109,6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89,5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81,7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83,0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85,5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761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0804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культуры, кинематографии 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37,6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53,7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81,5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151,8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46,6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58,0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3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56,4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107,9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29,4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31,6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52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8,3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112,0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8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05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44,0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27,0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108,1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29,2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05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1006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92,6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7770"/>
            <a:ext cx="9156700" cy="69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catherineasquithgallery.com/uploads/posts/2021-02/1613567591_167-p-fon-dlya-prezentatsii-po-geografii-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C:\Users\USER\AppData\Local\Temp\{BDD62FCC-8584-401D-8682-F5D98CA2FE17}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" y="1052930"/>
            <a:ext cx="4547175" cy="55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196752"/>
            <a:ext cx="4608512" cy="5509200"/>
          </a:xfrm>
          <a:prstGeom prst="rect">
            <a:avLst/>
          </a:prstGeom>
          <a:solidFill>
            <a:srgbClr val="FFF6E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Первое упоминание о Воскресенском (раньше оно называлось Ильинское) было в 1614 году.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1929 года был образован Воскресенский район, а в 2022 году район преобразован в муниципальный округ.</a:t>
            </a:r>
          </a:p>
          <a:p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Воскресенский муниципальный округ расположен на северо-востоке Нижегородской области и граничит с Воротынским, Лысковским, Борским, Семеновским, Тонкинским, Краснобаковским, Шарангским округами и республикой Марий Эл.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Административным центром является рабочий поселок Воскресенское. Расстояние от административного центра до Нижнего Новгорода составляет 150 км.</a:t>
            </a:r>
          </a:p>
          <a:p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Площадь округа составляет 3554 кв.км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., третий по площади округ в Нижегородской области.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Воскресенском округе 163 населенных пункта, в которых проживает 15800 человек ( численность на 01.01.2025 года).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393" y="160378"/>
            <a:ext cx="7416824" cy="892552"/>
          </a:xfrm>
          <a:prstGeom prst="rect">
            <a:avLst/>
          </a:prstGeom>
          <a:solidFill>
            <a:srgbClr val="F0FDF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Общие сведения  </a:t>
            </a:r>
          </a:p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Воскресенском муниципальном округе</a:t>
            </a:r>
          </a:p>
        </p:txBody>
      </p:sp>
    </p:spTree>
    <p:extLst>
      <p:ext uri="{BB962C8B-B14F-4D97-AF65-F5344CB8AC3E}">
        <p14:creationId xmlns:p14="http://schemas.microsoft.com/office/powerpoint/2010/main" val="23540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49398"/>
              </p:ext>
            </p:extLst>
          </p:nvPr>
        </p:nvGraphicFramePr>
        <p:xfrm>
          <a:off x="179511" y="134938"/>
          <a:ext cx="8784978" cy="44445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0293"/>
                <a:gridCol w="2746481"/>
                <a:gridCol w="905775"/>
                <a:gridCol w="905775"/>
                <a:gridCol w="905775"/>
                <a:gridCol w="830293"/>
                <a:gridCol w="830293"/>
                <a:gridCol w="830293"/>
              </a:tblGrid>
              <a:tr h="1228957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Исполнено за 2024 год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году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Массовый </a:t>
                      </a:r>
                      <a:r>
                        <a:rPr lang="ru-RU" sz="120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спорт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106,7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49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1105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436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1201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Телевидение и радиовещание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1202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4,1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4,5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75,6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3,4</a:t>
                      </a:r>
                      <a:endParaRPr lang="ru-RU" sz="1200" b="0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5166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 утверждаемые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 расходы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18,5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38,7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6F9"/>
                    </a:solidFill>
                  </a:tcPr>
                </a:tc>
              </a:tr>
              <a:tr h="375547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1 462,5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1 437,6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1 233,1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85,8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1 190,2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1 407,3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5472"/>
            <a:ext cx="3096344" cy="176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5472"/>
            <a:ext cx="3024336" cy="185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1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8"/>
            <a:ext cx="9190590" cy="685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6236" y="968189"/>
            <a:ext cx="1909367" cy="1341656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Что включают в себя отрасли социальной  сферы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1742" y="3248980"/>
            <a:ext cx="8136904" cy="504056"/>
          </a:xfrm>
          <a:prstGeom prst="rect">
            <a:avLst/>
          </a:prstGeom>
          <a:solidFill>
            <a:srgbClr val="FEFBDA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Как изменяются расходы по отраслям социальной сферы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58994"/>
              </p:ext>
            </p:extLst>
          </p:nvPr>
        </p:nvGraphicFramePr>
        <p:xfrm>
          <a:off x="361039" y="4077071"/>
          <a:ext cx="8459433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462"/>
                <a:gridCol w="1080120"/>
                <a:gridCol w="1080120"/>
                <a:gridCol w="936104"/>
                <a:gridCol w="961355"/>
                <a:gridCol w="910853"/>
                <a:gridCol w="883035"/>
                <a:gridCol w="882384"/>
              </a:tblGrid>
              <a:tr h="8506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Исполнено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ный 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в общих расходах по 2025 году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Прогноз 2026 год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в общих расходах по 2026 году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Прогноз 2028 год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29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Всего, </a:t>
                      </a:r>
                      <a:r>
                        <a:rPr lang="ru-RU" sz="1300" b="0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300" b="0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1059,3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1071,8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400" b="1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901,5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400" b="1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859,7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889,6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910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807,1</a:t>
                      </a: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869,0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687,1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699,9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713,7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910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Культура 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193,5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163,3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171,0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129,6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143,5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910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56,4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306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3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A2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0" dirty="0">
                        <a:solidFill>
                          <a:srgbClr val="A2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8" marB="45728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296" y="37530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(млн.руб.)</a:t>
            </a:r>
            <a:endParaRPr lang="ru-RU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80800738"/>
              </p:ext>
            </p:extLst>
          </p:nvPr>
        </p:nvGraphicFramePr>
        <p:xfrm>
          <a:off x="1691680" y="-1"/>
          <a:ext cx="5400600" cy="30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D:\Users\Морозова\Desktop\Фото в БГР\библиотека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2" y="1750560"/>
            <a:ext cx="1966478" cy="13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Морозова\Desktop\Фото в БГР\Фото июль 2025\1 сентября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70" y="149190"/>
            <a:ext cx="2031812" cy="13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8.userapi.com/s/v1/ig2/itQjw94EvrMdt2ZreUAC2dNbRi-1tps-gvnEmGegG8szUU2Za5mHOVDUm31W14vCvAVs8Ez3nP2kTDkqIXtYIM0u.jpg?quality=95&amp;as=32x24,48x36,72x54,108x81,160x120,240x180,360x270,480x360,540x405,640x480,720x540,1080x810,1280x960,1440x1080,2560x1920&amp;from=bu&amp;u=qTTyHYEdxhBUHmZcoD869vlYMMuMxY1MIuqsI35vZ50&amp;cs=640x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2" y="274386"/>
            <a:ext cx="1966478" cy="13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9.userapi.com/s/v1/ig2/JGr_1z0BYiwEPhOeV8LgK0wcI1yruGLZQp5KQ86wGit8d9lts8C1Gx1RsyVeHOirt4EF7uluj8ZHvM-bGX3E6Nr4.jpg?quality=95&amp;as=32x19,48x28,72x42,108x63,160x94,240x141,360x211,480x281,540x316,640x375,720x422,1080x633,1280x750,1440x844,2560x1500&amp;from=bu&amp;cs=2560x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70" y="1774754"/>
            <a:ext cx="2031812" cy="1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5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23850" y="1412875"/>
            <a:ext cx="86407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9750" y="1628775"/>
            <a:ext cx="86407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755650" y="1952625"/>
            <a:ext cx="86407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3200" dirty="0"/>
          </a:p>
        </p:txBody>
      </p:sp>
      <p:sp>
        <p:nvSpPr>
          <p:cNvPr id="6150" name="Rectangle 16"/>
          <p:cNvSpPr>
            <a:spLocks noChangeArrowheads="1"/>
          </p:cNvSpPr>
          <p:nvPr/>
        </p:nvSpPr>
        <p:spPr bwMode="auto">
          <a:xfrm>
            <a:off x="179512" y="1655606"/>
            <a:ext cx="3240360" cy="9655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44000"/>
              </a:schemeClr>
            </a:prstShdw>
            <a:reflection endPos="0" dist="50800" dir="5400000" sy="-100000" algn="bl" rotWithShape="0"/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  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дошкольных организаций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1" name="Rectangle 17"/>
          <p:cNvSpPr>
            <a:spLocks noChangeArrowheads="1"/>
          </p:cNvSpPr>
          <p:nvPr/>
        </p:nvSpPr>
        <p:spPr bwMode="auto">
          <a:xfrm>
            <a:off x="224117" y="2865753"/>
            <a:ext cx="3168352" cy="704079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  <a:softEdge rad="12700"/>
          </a:effectLst>
          <a:scene3d>
            <a:camera prst="orthographicFront"/>
            <a:lightRig rig="brightRoom" dir="t"/>
          </a:scene3d>
          <a:sp3d extrusionH="76200" contourW="12700" prstMaterial="matte">
            <a:bevelT w="139700" h="139700" prst="divot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организаций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2" name="Rectangle 18"/>
          <p:cNvSpPr>
            <a:spLocks noChangeArrowheads="1"/>
          </p:cNvSpPr>
          <p:nvPr/>
        </p:nvSpPr>
        <p:spPr bwMode="auto">
          <a:xfrm>
            <a:off x="179512" y="4821624"/>
            <a:ext cx="3240360" cy="719311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Работники учреждений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культуры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153" name="Rectangle 19"/>
          <p:cNvSpPr>
            <a:spLocks noChangeArrowheads="1"/>
          </p:cNvSpPr>
          <p:nvPr/>
        </p:nvSpPr>
        <p:spPr bwMode="auto">
          <a:xfrm>
            <a:off x="188113" y="3630405"/>
            <a:ext cx="3240360" cy="1044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extrusionH="76200" contourW="12700">
            <a:bevelT w="139700" h="139700" prst="divot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организаций дополнительного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образования детей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154" name="Rectangle 20"/>
          <p:cNvSpPr>
            <a:spLocks noChangeArrowheads="1"/>
          </p:cNvSpPr>
          <p:nvPr/>
        </p:nvSpPr>
        <p:spPr bwMode="auto">
          <a:xfrm>
            <a:off x="3995938" y="1699975"/>
            <a:ext cx="1368152" cy="827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52 328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5" name="Rectangle 21"/>
          <p:cNvSpPr>
            <a:spLocks noChangeArrowheads="1"/>
          </p:cNvSpPr>
          <p:nvPr/>
        </p:nvSpPr>
        <p:spPr bwMode="auto">
          <a:xfrm>
            <a:off x="4036224" y="2805620"/>
            <a:ext cx="1283094" cy="734186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55 668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6" name="Rectangle 22"/>
          <p:cNvSpPr>
            <a:spLocks noChangeArrowheads="1"/>
          </p:cNvSpPr>
          <p:nvPr/>
        </p:nvSpPr>
        <p:spPr bwMode="auto">
          <a:xfrm>
            <a:off x="4036225" y="3733120"/>
            <a:ext cx="1304154" cy="839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56 204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4061147" y="4807316"/>
            <a:ext cx="1279232" cy="843474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45 536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17" name="AutoShape 18"/>
          <p:cNvSpPr>
            <a:spLocks noChangeArrowheads="1"/>
          </p:cNvSpPr>
          <p:nvPr/>
        </p:nvSpPr>
        <p:spPr bwMode="auto">
          <a:xfrm>
            <a:off x="3429774" y="1862138"/>
            <a:ext cx="566162" cy="498475"/>
          </a:xfrm>
          <a:prstGeom prst="rightArrow">
            <a:avLst>
              <a:gd name="adj1" fmla="val 50000"/>
              <a:gd name="adj2" fmla="val 2495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18" name="AutoShape 22"/>
          <p:cNvSpPr>
            <a:spLocks noChangeArrowheads="1"/>
          </p:cNvSpPr>
          <p:nvPr/>
        </p:nvSpPr>
        <p:spPr bwMode="auto">
          <a:xfrm>
            <a:off x="3392469" y="2902838"/>
            <a:ext cx="603468" cy="539750"/>
          </a:xfrm>
          <a:prstGeom prst="rightArrow">
            <a:avLst>
              <a:gd name="adj1" fmla="val 50000"/>
              <a:gd name="adj2" fmla="val 2499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19" name="AutoShape 23"/>
          <p:cNvSpPr>
            <a:spLocks noChangeArrowheads="1"/>
          </p:cNvSpPr>
          <p:nvPr/>
        </p:nvSpPr>
        <p:spPr bwMode="auto">
          <a:xfrm>
            <a:off x="3419874" y="3996004"/>
            <a:ext cx="576064" cy="538162"/>
          </a:xfrm>
          <a:prstGeom prst="rightArrow">
            <a:avLst>
              <a:gd name="adj1" fmla="val 50000"/>
              <a:gd name="adj2" fmla="val 24987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20" name="AutoShape 24"/>
          <p:cNvSpPr>
            <a:spLocks noChangeArrowheads="1"/>
          </p:cNvSpPr>
          <p:nvPr/>
        </p:nvSpPr>
        <p:spPr bwMode="auto">
          <a:xfrm>
            <a:off x="3429774" y="4922044"/>
            <a:ext cx="606450" cy="503237"/>
          </a:xfrm>
          <a:prstGeom prst="rightArrow">
            <a:avLst>
              <a:gd name="adj1" fmla="val 50000"/>
              <a:gd name="adj2" fmla="val 2497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909200" y="1699975"/>
            <a:ext cx="1339446" cy="8045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53 600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936963"/>
            <a:ext cx="1456442" cy="738664"/>
          </a:xfrm>
          <a:prstGeom prst="rect">
            <a:avLst/>
          </a:prstGeom>
          <a:solidFill>
            <a:srgbClr val="FFFFE7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Достигнутые показатели 2024 года</a:t>
            </a:r>
            <a:endParaRPr lang="ru-RU" altLang="ru-RU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125" name="AutoShape 18"/>
          <p:cNvSpPr>
            <a:spLocks noChangeArrowheads="1"/>
          </p:cNvSpPr>
          <p:nvPr/>
        </p:nvSpPr>
        <p:spPr bwMode="auto">
          <a:xfrm>
            <a:off x="5340378" y="1841500"/>
            <a:ext cx="472561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894835" y="2802131"/>
            <a:ext cx="1291748" cy="672334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56 375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894835" y="3733120"/>
            <a:ext cx="1291748" cy="839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57 375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28" name="AutoShape 23"/>
          <p:cNvSpPr>
            <a:spLocks noChangeArrowheads="1"/>
          </p:cNvSpPr>
          <p:nvPr/>
        </p:nvSpPr>
        <p:spPr bwMode="auto">
          <a:xfrm>
            <a:off x="5340378" y="3968750"/>
            <a:ext cx="504825" cy="538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7129" name="AutoShape 22"/>
          <p:cNvSpPr>
            <a:spLocks noChangeArrowheads="1"/>
          </p:cNvSpPr>
          <p:nvPr/>
        </p:nvSpPr>
        <p:spPr bwMode="auto">
          <a:xfrm>
            <a:off x="5308113" y="2879851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845203" y="5822115"/>
            <a:ext cx="1335122" cy="7729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22 440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31" name="AutoShape 24"/>
          <p:cNvSpPr>
            <a:spLocks noChangeArrowheads="1"/>
          </p:cNvSpPr>
          <p:nvPr/>
        </p:nvSpPr>
        <p:spPr bwMode="auto">
          <a:xfrm>
            <a:off x="5324245" y="5950587"/>
            <a:ext cx="504825" cy="5032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72415" y="5650790"/>
            <a:ext cx="3247458" cy="113718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44000"/>
              </a:schemeClr>
            </a:prstShdw>
            <a:reflection endPos="0" dist="50800" dir="5400000" sy="-100000" algn="bl" rotWithShape="0"/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Доведение заработной платы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низкооплачиваемых категорий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до минимального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размера оплаты труда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3417344" y="5908594"/>
            <a:ext cx="554882" cy="498475"/>
          </a:xfrm>
          <a:prstGeom prst="rightArrow">
            <a:avLst>
              <a:gd name="adj1" fmla="val 50000"/>
              <a:gd name="adj2" fmla="val 24958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4040800" y="5805142"/>
            <a:ext cx="1299578" cy="827784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19 242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7248645" y="1862138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7813050" y="1688162"/>
            <a:ext cx="1296487" cy="8254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61 100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9392" y="970487"/>
            <a:ext cx="1512093" cy="738664"/>
          </a:xfrm>
          <a:prstGeom prst="rect">
            <a:avLst/>
          </a:prstGeom>
          <a:solidFill>
            <a:srgbClr val="FFFFE7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Ожидаемые показатели 2025 года</a:t>
            </a:r>
            <a:endParaRPr lang="ru-RU" altLang="ru-RU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75565" y="970509"/>
            <a:ext cx="1512093" cy="738664"/>
          </a:xfrm>
          <a:prstGeom prst="rect">
            <a:avLst/>
          </a:prstGeom>
          <a:solidFill>
            <a:srgbClr val="FFFFE7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Планируемые показатели 2026 года</a:t>
            </a:r>
            <a:endParaRPr lang="ru-RU" altLang="ru-RU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7248646" y="2875406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7813050" y="2802132"/>
            <a:ext cx="1230480" cy="709032"/>
          </a:xfrm>
          <a:prstGeom prst="rect">
            <a:avLst/>
          </a:prstGeom>
          <a:solidFill>
            <a:srgbClr val="FDFDB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64 310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>
            <a:off x="5338579" y="4922044"/>
            <a:ext cx="504825" cy="538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901093" y="4807316"/>
            <a:ext cx="1279232" cy="843474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46 112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7203536" y="3927283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7186583" y="4885531"/>
            <a:ext cx="504825" cy="539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7800718" y="3762428"/>
            <a:ext cx="1291748" cy="839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65 310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7764297" y="4807316"/>
            <a:ext cx="1345239" cy="843474"/>
          </a:xfrm>
          <a:prstGeom prst="rect">
            <a:avLst/>
          </a:prstGeom>
          <a:solidFill>
            <a:srgbClr val="EAD5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52 603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7186582" y="5950586"/>
            <a:ext cx="504825" cy="5032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7764051" y="5822115"/>
            <a:ext cx="1335122" cy="7729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brightRoom" dir="t"/>
          </a:scene3d>
          <a:sp3d contourW="12700">
            <a:bevelT w="139700" h="139700" prst="divot"/>
            <a:contourClr>
              <a:schemeClr val="bg1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27 093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Текст 4"/>
          <p:cNvSpPr txBox="1">
            <a:spLocks/>
          </p:cNvSpPr>
          <p:nvPr/>
        </p:nvSpPr>
        <p:spPr>
          <a:xfrm>
            <a:off x="971600" y="72867"/>
            <a:ext cx="7474992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Средняя заработная плата отдельных категорий работников бюджетной сферы (рублей/месяц)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6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" y="-31042"/>
            <a:ext cx="9190590" cy="68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с двумя вырезанными соседними углами 21"/>
          <p:cNvSpPr/>
          <p:nvPr/>
        </p:nvSpPr>
        <p:spPr>
          <a:xfrm>
            <a:off x="2915816" y="1124744"/>
            <a:ext cx="5890816" cy="1872208"/>
          </a:xfrm>
          <a:prstGeom prst="snip2SameRect">
            <a:avLst/>
          </a:prstGeom>
          <a:solidFill>
            <a:srgbClr val="FFFFE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Программный бюджет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отличается от традиционного тем, что все или почти все расходы включены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 программы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каждая программа своей целью прямо увязана с тем или иным стратегическим итогом деятельности ведомства, что позволяет обеспечить взаимосвязь бюджетных расходов с результатами реализации муниципальных программ и повысить качество планирования и исполнения бюджета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967" y="1489864"/>
            <a:ext cx="2355648" cy="3126105"/>
          </a:xfrm>
          <a:prstGeom prst="snip2SameRect">
            <a:avLst/>
          </a:prstGeom>
          <a:solidFill>
            <a:srgbClr val="E8F5F8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20000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муниципальных программ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будет финансироваться из бюджета Воскресенского муниципального округа в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2026 году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2" y="72867"/>
            <a:ext cx="1428908" cy="13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1979712" y="72867"/>
            <a:ext cx="6826920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Программные и непрограммные расходы бюджета округа в 2026 году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9712" y="4825152"/>
            <a:ext cx="554461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17749" y="4429107"/>
            <a:ext cx="0" cy="39604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79712" y="4825152"/>
            <a:ext cx="0" cy="39604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518303" y="4825152"/>
            <a:ext cx="0" cy="44186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2093" y="5078078"/>
            <a:ext cx="3528392" cy="1600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ПРОГРАММНЫЕ  РАСХОДЫ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1 113,2 млн.рублей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(90,3%)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8064" y="5078078"/>
            <a:ext cx="3528392" cy="1600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НЕПРОГРАММНЫЕ  РАСХОДЫ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119,9 млн.рублей      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(9,7%)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59950" y="3185234"/>
            <a:ext cx="3528392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ВСЕГО РАСХОДЫ 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libri" pitchFamily="34" charset="0"/>
                <a:cs typeface="Times New Roman" panose="02020603050405020304" pitchFamily="18" charset="0"/>
              </a:rPr>
              <a:t>БЮДЖЕТА 2026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1 233,1  млн.рублей       </a:t>
            </a:r>
          </a:p>
        </p:txBody>
      </p:sp>
    </p:spTree>
    <p:extLst>
      <p:ext uri="{BB962C8B-B14F-4D97-AF65-F5344CB8AC3E}">
        <p14:creationId xmlns:p14="http://schemas.microsoft.com/office/powerpoint/2010/main" val="15102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-31042"/>
            <a:ext cx="9190590" cy="68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619672" y="72867"/>
            <a:ext cx="7186960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 2026 году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08173969"/>
              </p:ext>
            </p:extLst>
          </p:nvPr>
        </p:nvGraphicFramePr>
        <p:xfrm>
          <a:off x="4139951" y="922899"/>
          <a:ext cx="6033175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687" y="119675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образования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33" y="1692097"/>
            <a:ext cx="3960440" cy="584775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культуры, молодежной политики и спорта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833" y="227687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Благоустройство  населенных пунктов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832" y="2767826"/>
            <a:ext cx="4239144" cy="553998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Защита населения и территории от ЧС, обеспечение безопасности дорожного движения </a:t>
            </a:r>
            <a:endParaRPr lang="ru-RU" sz="15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87" y="3413479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Адресная инвестиционная программа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687" y="3861048"/>
            <a:ext cx="3960440" cy="584775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Управление муниципальными финансами и муниципальным долгом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33" y="4513169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ЖКХ и охрана окружающей среды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833" y="508518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внутреннего и въездного туризма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33" y="560301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Управление муниципальным имуществом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87" y="6123365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услуг пассажирского транспорта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7" y="72867"/>
            <a:ext cx="1152128" cy="10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42"/>
            <a:ext cx="9190590" cy="68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979712" y="72867"/>
            <a:ext cx="6826920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 2026 году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30113757"/>
              </p:ext>
            </p:extLst>
          </p:nvPr>
        </p:nvGraphicFramePr>
        <p:xfrm>
          <a:off x="4139952" y="936963"/>
          <a:ext cx="6096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687" y="119675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агропромышленного комплекса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33" y="1692097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Информационное общество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833" y="2276872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предпринимательства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833" y="2848564"/>
            <a:ext cx="423914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Социальная поддержка ветеранов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87" y="3413479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жильем молодых семей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687" y="4009655"/>
            <a:ext cx="3960440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муниципальной службы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33" y="4513169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сохранности архивных фондов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833" y="508518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правопорядка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33" y="5603014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Социальная поддержка семей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87" y="6123365"/>
            <a:ext cx="4095273" cy="338554"/>
          </a:xfrm>
          <a:prstGeom prst="rect">
            <a:avLst/>
          </a:prstGeom>
          <a:solidFill>
            <a:srgbClr val="FFF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Улучшение условий охраны труда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867"/>
            <a:ext cx="1152128" cy="10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70" y="-41610"/>
            <a:ext cx="9302750" cy="69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52666"/>
              </p:ext>
            </p:extLst>
          </p:nvPr>
        </p:nvGraphicFramePr>
        <p:xfrm>
          <a:off x="202931" y="1178435"/>
          <a:ext cx="8928992" cy="550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123"/>
                <a:gridCol w="983703"/>
                <a:gridCol w="908033"/>
                <a:gridCol w="908033"/>
                <a:gridCol w="832364"/>
                <a:gridCol w="908033"/>
                <a:gridCol w="983703"/>
              </a:tblGrid>
              <a:tr h="6858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к 2025 году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5496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РАСХОДЫ  ВСЕГО (без условно утвержденных), в том числе:</a:t>
                      </a:r>
                      <a:endParaRPr lang="ru-RU" sz="12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1462,5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1437,6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1233,1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1171,7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33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1368,6</a:t>
                      </a:r>
                      <a:endParaRPr lang="ru-RU" sz="1400" b="1" dirty="0">
                        <a:solidFill>
                          <a:srgbClr val="3333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2871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132,8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109,6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2797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Расходы на реализацию муниципальных программ  ВСЕГО, в том числе:</a:t>
                      </a:r>
                      <a:endParaRPr lang="ru-RU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1329,7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1328,2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1113,2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1068,3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1262,5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168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образования Воскресенского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662,2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669,6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683,0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958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876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культуры, молодежной политики и спорта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207,0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195,3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148,4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527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Адресная инвестиционная программа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209,5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216,4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496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агропромышленного комплекса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527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Информационное общество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90143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7544" y="72867"/>
            <a:ext cx="8339088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 изменится финансирование муниципальных программ в  2026-2028 годах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70" y="-41610"/>
            <a:ext cx="9302750" cy="69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90724"/>
              </p:ext>
            </p:extLst>
          </p:nvPr>
        </p:nvGraphicFramePr>
        <p:xfrm>
          <a:off x="179512" y="1132748"/>
          <a:ext cx="8856984" cy="558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67"/>
                <a:gridCol w="967569"/>
                <a:gridCol w="893142"/>
                <a:gridCol w="1041999"/>
                <a:gridCol w="967569"/>
                <a:gridCol w="927026"/>
                <a:gridCol w="1008112"/>
              </a:tblGrid>
              <a:tr h="61246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к 2025 году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271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предпринимательства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41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услуг пассажирского транспорта на территории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6595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жилищно-коммунального хозяйства и охрана окружающей среды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179,2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жильем молодых семей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поддержка ветеранов и инвалидов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43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 населенных пунктов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муниципальной службы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271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сохранности архивных фондов муниципального округа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4711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поддержка семей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908720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7544" y="72867"/>
            <a:ext cx="8339088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 изменится финансирование муниципальных программ в  2026-2028 годах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73" y="-62384"/>
            <a:ext cx="9302750" cy="700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16928"/>
              </p:ext>
            </p:extLst>
          </p:nvPr>
        </p:nvGraphicFramePr>
        <p:xfrm>
          <a:off x="179511" y="1187909"/>
          <a:ext cx="8945329" cy="374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500"/>
                <a:gridCol w="958428"/>
                <a:gridCol w="993623"/>
                <a:gridCol w="933186"/>
                <a:gridCol w="901864"/>
                <a:gridCol w="901864"/>
                <a:gridCol w="901864"/>
              </a:tblGrid>
              <a:tr h="62507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первонач.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 к 2025 году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C4"/>
                    </a:solidFill>
                  </a:tcPr>
                </a:tc>
              </a:tr>
              <a:tr h="4808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 условий и охраны труда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6731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общественного правопорядка и противодействия преступности в муниципальном округе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8940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и территории Воскресенского муниципального округа от ЧС, противодействие терроризму и экстремизму, обеспечение безопасности дорожного движения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48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и въездного туризма на территории муниципального округа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  <a:tr h="522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газоснабжения населенных пунктов муниципального округа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6E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6100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67544" y="72867"/>
            <a:ext cx="8339088" cy="86409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Как изменится финансирование муниципальных программ в  2026-2028 годах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8" y="5053426"/>
            <a:ext cx="2764632" cy="175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01357"/>
            <a:ext cx="2559368" cy="170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30" y="5107446"/>
            <a:ext cx="2418646" cy="157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" y="-19972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0714" y="4158320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7629" y="1772816"/>
            <a:ext cx="39411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ЦЕЛЕВАЯ ГРУППА ПРОГРАММЫ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НА 2026 год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Дети дошкольного возраста - 479 чел.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Учащиеся общеобразовательных учреждений  -  1584 чел.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Обучающиеся учреждений дополнительного образования – 1174 чел.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Работники образовательных учреждений округа</a:t>
            </a: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439670" y="160337"/>
            <a:ext cx="5932530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образования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761" y="1556792"/>
            <a:ext cx="357004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ЦЕЛЬ  ПРОГРАММЫ: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доступности качественного образования, отвечающего требованиям инновационного развития экономики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региона, современным потребностям социума и каждого гражданина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029" y="378356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6411640"/>
              </p:ext>
            </p:extLst>
          </p:nvPr>
        </p:nvGraphicFramePr>
        <p:xfrm>
          <a:off x="3203848" y="4525878"/>
          <a:ext cx="5386081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13309" y="455843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1664909"/>
            <a:ext cx="0" cy="234258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20714" y="5711171"/>
            <a:ext cx="80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669,0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8" name="Picture 10" descr="https://sun9-23.userapi.com/s/v1/ig2/L_lE_rEI418ivdSyGWbW6rUx6J4eAYg9JuzwEPwd3zTzXUZU3m_lguyraHBGc3sgKf13T_Eu4KcUn-_GApSNvB9u.jpg?quality=95&amp;as=32x24,48x36,72x54,108x81,160x120,240x179,360x269,480x359,540x404,640x478,720x538,1080x807,1280x957&amp;from=bu&amp;cs=1280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84" y="160338"/>
            <a:ext cx="2304256" cy="16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3.userapi.com/s/v1/ig2/Vhjfi49K8OZqVmUACqghyCnOAvSu-biJHYlFa9BDJ3UuEo7Oop_ogogK9MGAWGiEKHT-lIjlNr094WZgl_wIstki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1" y="4437112"/>
            <a:ext cx="2755377" cy="20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7770"/>
            <a:ext cx="9156700" cy="69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69394"/>
            <a:ext cx="6120680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Определения используемых терминов  </a:t>
            </a:r>
          </a:p>
        </p:txBody>
      </p:sp>
      <p:sp>
        <p:nvSpPr>
          <p:cNvPr id="3" name="AutoShape 2" descr="https://catherineasquithgallery.com/uploads/posts/2021-02/1613567591_167-p-fon-dlya-prezentatsii-po-geografii-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0375" y="872894"/>
            <a:ext cx="8432105" cy="5976663"/>
          </a:xfrm>
          <a:prstGeom prst="rect">
            <a:avLst/>
          </a:prstGeom>
          <a:solidFill>
            <a:srgbClr val="FFFFE5"/>
          </a:solidFill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Бюджет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самоуправления </a:t>
            </a:r>
            <a:endParaRPr 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расходами 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Дефицит бюджета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доходами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Сбалансированность бюджета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дефицита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Дотации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основе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 целевые средства на обеспечение передаваемых полномочий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Субсидии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 -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средства, передаваемые безвозмездно из одного уровня бюджета другому для софинансирования полномочий муниципалитета	</a:t>
            </a:r>
            <a:endParaRPr lang="ru-RU" sz="14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безопасности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Муниципальный долг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spcBef>
                <a:spcPts val="0"/>
              </a:spcBef>
              <a:spcAft>
                <a:spcPts val="450"/>
              </a:spcAft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SER\AppData\Local\Temp\{5ED3A770-011F-42ED-BBC5-13C8D396924A}.t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6" y="12943"/>
            <a:ext cx="1440160" cy="8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50131"/>
              </p:ext>
            </p:extLst>
          </p:nvPr>
        </p:nvGraphicFramePr>
        <p:xfrm>
          <a:off x="343169" y="1427319"/>
          <a:ext cx="8639757" cy="542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878"/>
                <a:gridCol w="1089699"/>
                <a:gridCol w="1092290"/>
                <a:gridCol w="1007972"/>
                <a:gridCol w="935973"/>
                <a:gridCol w="935973"/>
                <a:gridCol w="1007972"/>
              </a:tblGrid>
              <a:tr h="70212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году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640,5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662,2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669,6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683,0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0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общего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образования»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550,7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568,6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559,8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568,2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581,3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629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«Развитие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дополнительного образования и воспитания детей и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молодёжи»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900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«Развитие системы оценки качества образования и информационной прозрачности системы образования»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62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«Ресурсное обеспечение сферы образования»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itchFamily="18" charset="0"/>
                        </a:rPr>
                        <a:t>14,6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9,1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90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«Стипендиальная программа поддержки целевого обучения педагогических кадров»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466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«Обеспечение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реализации муниципальной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программы»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  <a:tr h="298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«Патриотическое воспитание и подготовка граждан к военной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службе»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B4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2320" y="116761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млн.рублей)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2627784" y="-18558"/>
            <a:ext cx="6336704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образования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44959"/>
            <a:ext cx="2016224" cy="138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89872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317353"/>
            <a:ext cx="7918028" cy="369332"/>
          </a:xfrm>
          <a:prstGeom prst="rect">
            <a:avLst/>
          </a:prstGeom>
          <a:solidFill>
            <a:srgbClr val="DFF0F5"/>
          </a:solidFill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</a:rPr>
              <a:t>В рамках программы в 2026 году выделены средства на следующие цели:  </a:t>
            </a:r>
            <a:endParaRPr b="1" dirty="0" lang="ru-RU">
              <a:solidFill>
                <a:schemeClr val="accent3">
                  <a:lumMod val="50000"/>
                </a:schemeClr>
              </a:solidFill>
              <a:latin charset="0" panose="020F0502020204030204" pitchFamily="34" typeface="Calibri"/>
            </a:endParaRPr>
          </a:p>
        </p:txBody>
      </p:sp>
      <p:sp>
        <p:nvSpPr>
          <p:cNvPr descr="Picture background" id="3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4" name="AutoShape 6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2" name="AutoShape 2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" l="445" r="30" t="147"/>
          <a:stretch/>
        </p:blipFill>
        <p:spPr bwMode="auto">
          <a:xfrm>
            <a:off x="279266" y="57618"/>
            <a:ext cx="1519337" cy="11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4"/>
          <p:cNvSpPr txBox="1">
            <a:spLocks/>
          </p:cNvSpPr>
          <p:nvPr/>
        </p:nvSpPr>
        <p:spPr>
          <a:xfrm>
            <a:off x="2120876" y="69867"/>
            <a:ext cx="6336704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образования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669" y="1844824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Содержание детских дошкольных учреждений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669" y="2370959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Содержание общеобразовательных учреждений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844" y="2922996"/>
            <a:ext cx="6504658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Содержание учреждений дополнительного образования детей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615" y="4012476"/>
            <a:ext cx="6542964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Оздоровление детей и мероприятия во время каникулярного отдыха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7224014" y="1734780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5" name="TextBox 24"/>
          <p:cNvSpPr txBox="1"/>
          <p:nvPr/>
        </p:nvSpPr>
        <p:spPr>
          <a:xfrm>
            <a:off x="7579672" y="1734780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139,5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613" y="4465759"/>
            <a:ext cx="6547358" cy="553998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Другие вопросы в области образования (аппарат управления, методкабинет, централизованная бухгалтерия)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667" y="5119129"/>
            <a:ext cx="6504658" cy="553998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На выплату компенсации части родительской платы за присмотр и уход за ребенком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086" y="5852250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Антитеррористическая защищенность объектов образования 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613" y="6381328"/>
            <a:ext cx="6504657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Расходы за счет субвенции по аттестации педагогических работников 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614" y="3432968"/>
            <a:ext cx="6537848" cy="323165"/>
          </a:xfrm>
          <a:prstGeom prst="homePlate">
            <a:avLst/>
          </a:prstGeom>
          <a:noFill/>
          <a:ln w="28575">
            <a:solidFill>
              <a:srgbClr val="5BB4C9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 sz="1500">
                <a:solidFill>
                  <a:schemeClr val="bg2">
                    <a:lumMod val="25000"/>
                  </a:schemeClr>
                </a:solidFill>
                <a:latin charset="0" pitchFamily="34" typeface="Calibri"/>
                <a:cs charset="0" pitchFamily="34" typeface="Calibri"/>
              </a:rPr>
              <a:t>Региональный проект «Педагоги и наставники»</a:t>
            </a:r>
            <a:endParaRPr b="1" dirty="0" lang="ru-RU" sz="1500">
              <a:solidFill>
                <a:schemeClr val="bg2">
                  <a:lumMod val="25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34" name="Лента лицом вверх 33"/>
          <p:cNvSpPr/>
          <p:nvPr/>
        </p:nvSpPr>
        <p:spPr>
          <a:xfrm>
            <a:off x="7190412" y="3396954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5" name="Лента лицом вверх 34"/>
          <p:cNvSpPr/>
          <p:nvPr/>
        </p:nvSpPr>
        <p:spPr>
          <a:xfrm>
            <a:off x="7190412" y="3952433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6" name="Лента лицом вверх 35"/>
          <p:cNvSpPr/>
          <p:nvPr/>
        </p:nvSpPr>
        <p:spPr>
          <a:xfrm>
            <a:off x="7173810" y="4566803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7" name="Лента лицом вверх 36"/>
          <p:cNvSpPr/>
          <p:nvPr/>
        </p:nvSpPr>
        <p:spPr>
          <a:xfrm>
            <a:off x="7190412" y="5169651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8" name="Лента лицом вверх 37"/>
          <p:cNvSpPr/>
          <p:nvPr/>
        </p:nvSpPr>
        <p:spPr>
          <a:xfrm>
            <a:off x="7178548" y="5753239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39" name="Лента лицом вверх 38"/>
          <p:cNvSpPr/>
          <p:nvPr/>
        </p:nvSpPr>
        <p:spPr>
          <a:xfrm>
            <a:off x="7209282" y="6266929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40" name="Лента лицом вверх 39"/>
          <p:cNvSpPr/>
          <p:nvPr/>
        </p:nvSpPr>
        <p:spPr>
          <a:xfrm>
            <a:off x="7196796" y="2865797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41" name="Лента лицом вверх 40"/>
          <p:cNvSpPr/>
          <p:nvPr/>
        </p:nvSpPr>
        <p:spPr>
          <a:xfrm>
            <a:off x="7190412" y="2313760"/>
            <a:ext cx="1431396" cy="422176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B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26" name="TextBox 25"/>
          <p:cNvSpPr txBox="1"/>
          <p:nvPr/>
        </p:nvSpPr>
        <p:spPr>
          <a:xfrm>
            <a:off x="7564940" y="2313760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391,9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00392" y="1409686"/>
            <a:ext cx="915480" cy="2923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300">
                <a:latin charset="0" pitchFamily="34" typeface="Calibri"/>
                <a:cs charset="0" pitchFamily="34" typeface="Calibri"/>
              </a:rPr>
              <a:t>(млн.руб.)</a:t>
            </a:r>
            <a:endParaRPr dirty="0" lang="ru-RU" sz="1300"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18980" y="2883336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28,9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8980" y="3386801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26,9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33207" y="3963465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 3,9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18980" y="4566803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66,3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59114" y="5149090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1,7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18980" y="5771134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 2,1 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33207" y="6266571"/>
            <a:ext cx="7200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A20000"/>
                </a:solidFill>
                <a:latin charset="0" pitchFamily="34" typeface="Calibri"/>
                <a:cs charset="0" pitchFamily="34" typeface="Calibri"/>
              </a:rPr>
              <a:t> 1,0 </a:t>
            </a:r>
            <a:endParaRPr b="1" dirty="0" lang="ru-RU">
              <a:solidFill>
                <a:srgbClr val="A20000"/>
              </a:solidFill>
              <a:latin charset="0" pitchFamily="34" typeface="Calibri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7568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47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4437112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5303" y="1511442"/>
            <a:ext cx="4775394" cy="2893100"/>
          </a:xfrm>
          <a:prstGeom prst="rect">
            <a:avLst/>
          </a:prstGeom>
          <a:solidFill>
            <a:srgbClr val="FFFFE5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 рамках подпрограммы </a:t>
            </a:r>
            <a:r>
              <a:rPr kumimoji="0" lang="ru-RU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«Развитие культуры  в Воскресенском округе»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выделено средств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          </a:t>
            </a: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kern="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НА 2026 год :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на развитие библиотечного дела –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23,8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млн. рублей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 на развитие дополнительного образования в сфере культуры -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17,3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  <a:cs typeface="Times New Roman"/>
              </a:rPr>
              <a:t>млн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. рублей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 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на развитие музейного дела –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21,9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млн. рублей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 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на развитие культурно-досуговой деятельности 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 – </a:t>
            </a:r>
            <a:r>
              <a:rPr lang="ru-RU" sz="1600" b="1" dirty="0" smtClean="0">
                <a:solidFill>
                  <a:srgbClr val="A20000"/>
                </a:solidFill>
                <a:latin typeface="Calibri"/>
                <a:ea typeface="Calibri"/>
              </a:rPr>
              <a:t>43,6 </a:t>
            </a:r>
            <a:r>
              <a:rPr lang="ru-RU" sz="1600" dirty="0">
                <a:solidFill>
                  <a:srgbClr val="A20000"/>
                </a:solidFill>
                <a:latin typeface="Calibri"/>
                <a:ea typeface="Calibri"/>
              </a:rPr>
              <a:t>млн</a:t>
            </a:r>
            <a:r>
              <a:rPr lang="ru-RU" sz="1600" dirty="0" smtClean="0">
                <a:solidFill>
                  <a:srgbClr val="A20000"/>
                </a:solidFill>
                <a:latin typeface="Calibri"/>
                <a:ea typeface="Calibri"/>
              </a:rPr>
              <a:t>. рублей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</a:rPr>
              <a:t>,</a:t>
            </a:r>
          </a:p>
          <a:p>
            <a:r>
              <a:rPr kumimoji="0" lang="ru-RU" sz="16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на реализацию Федерального проекта «Творческие люди» – </a:t>
            </a:r>
            <a:r>
              <a:rPr kumimoji="0" lang="ru-RU" sz="1600" b="1" i="0" strike="noStrike" kern="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4,1</a:t>
            </a:r>
            <a:r>
              <a:rPr kumimoji="0" lang="ru-RU" sz="1600" i="0" strike="noStrike" kern="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 млн. рублей</a:t>
            </a:r>
            <a:r>
              <a:rPr kumimoji="0" lang="ru-RU" sz="16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.</a:t>
            </a:r>
            <a:endParaRPr kumimoji="0" lang="ru-RU" sz="1600" i="0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439670" y="160338"/>
            <a:ext cx="6724618" cy="118043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культуры, молодежной политики и спорта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7" y="1402914"/>
            <a:ext cx="357004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8A3E"/>
                </a:solidFill>
                <a:latin typeface="Calibri" pitchFamily="34" charset="0"/>
                <a:cs typeface="Calibri" pitchFamily="34" charset="0"/>
              </a:rPr>
              <a:t>ЦЕЛЬ  ПРОГРАММЫ: </a:t>
            </a:r>
          </a:p>
          <a:p>
            <a:r>
              <a:rPr lang="ru-RU" sz="1600" dirty="0" smtClean="0">
                <a:solidFill>
                  <a:srgbClr val="008A3E"/>
                </a:solidFill>
                <a:latin typeface="Calibri" pitchFamily="34" charset="0"/>
                <a:cs typeface="Calibri" pitchFamily="34" charset="0"/>
              </a:rPr>
              <a:t>Создание условий и возможностей для повышения роли культуры в воспитании и просвещении населения Воскресенского муниципального округа в ее лучших традициях и достижениях; сохранение культурного наследия округа</a:t>
            </a:r>
            <a:endParaRPr lang="ru-RU" sz="1600" dirty="0">
              <a:solidFill>
                <a:srgbClr val="008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843" y="3465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7883420"/>
              </p:ext>
            </p:extLst>
          </p:nvPr>
        </p:nvGraphicFramePr>
        <p:xfrm>
          <a:off x="3564616" y="4519317"/>
          <a:ext cx="5386081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13309" y="476718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51048" y="1664909"/>
            <a:ext cx="0" cy="234258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95936" y="5542739"/>
            <a:ext cx="81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181,8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4" descr="D:\Users\Морозова\Desktop\Фото в БГР\библиотека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4" y="4130137"/>
            <a:ext cx="2419930" cy="16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Морозова\Desktop\Фото в БГР\библиоте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14253"/>
            <a:ext cx="2535869" cy="15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2490"/>
            <a:ext cx="1774790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80594"/>
              </p:ext>
            </p:extLst>
          </p:nvPr>
        </p:nvGraphicFramePr>
        <p:xfrm>
          <a:off x="251519" y="1479536"/>
          <a:ext cx="8640961" cy="3528391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483736"/>
                <a:gridCol w="993495"/>
                <a:gridCol w="1277350"/>
                <a:gridCol w="993495"/>
                <a:gridCol w="1047826"/>
                <a:gridCol w="922531"/>
                <a:gridCol w="922528"/>
              </a:tblGrid>
              <a:tr h="665616">
                <a:tc>
                  <a:txBody>
                    <a:bodyPr/>
                    <a:lstStyle/>
                    <a:p>
                      <a:endParaRPr dirty="0" lang="ru-RU">
                        <a:latin charset="0" panose="020F0502020204030204" pitchFamily="34"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(отчет)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первонач. план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)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году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b="1" dirty="0" lang="ru-RU" sz="1200">
                          <a:solidFill>
                            <a:srgbClr val="00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rgbClr val="00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661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Общие расходы на реализацию программы </a:t>
                      </a:r>
                      <a:r>
                        <a:rPr b="1" dirty="0" lang="ru-RU" smtClean="0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b="1" dirty="0" lang="ru-RU" sz="13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 том числе на подпрограммы</a:t>
                      </a:r>
                      <a:endParaRPr dirty="0" lang="ru-RU" sz="13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207,0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181,8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195,3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107,4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148,4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162,3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3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"Развитие </a:t>
                      </a:r>
                      <a:r>
                        <a:rPr dirty="0" lang="ru-RU" sz="1300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культуры</a:t>
                      </a: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в Воскресенском </a:t>
                      </a: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округе"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167,0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125,9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110,7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87,9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102,9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1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"Развитие молодёжной политики </a:t>
                      </a: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 Воскресенском округе"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0,6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85,7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0,6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1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«Развитие физической</a:t>
                      </a:r>
                      <a:r>
                        <a:rPr baseline="0"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культуры и спорта»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1,5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1,6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106,7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0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"Обеспечение реализации муниципальной программы"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37,7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53,7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82,4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153,4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47,4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58,8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208983"/>
            <a:ext cx="1543042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200"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lang="ru-RU" smtClean="0" sz="1400">
                <a:latin charset="0" panose="020F0502020204030204" pitchFamily="34" typeface="Calibri"/>
                <a:cs charset="0" panose="02020603050405020304" pitchFamily="18" typeface="Times New Roman"/>
              </a:rPr>
              <a:t>млн.рублей</a:t>
            </a:r>
            <a:r>
              <a:rPr dirty="0" lang="ru-RU" smtClean="0" sz="1200"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  <a:endParaRPr dirty="0" lang="ru-RU" sz="1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075" name="Picture 3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4700587"/>
            <a:ext cx="2066400" cy="137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9" y="-4733924"/>
            <a:ext cx="2156400" cy="144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6150" y="-13263563"/>
            <a:ext cx="1828800" cy="25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descr="Picture background" id="5" name="AutoShape 10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descr="Picture background" id="7" name="AutoShape 12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pic>
        <p:nvPicPr>
          <p:cNvPr descr="D:\Users\Морозова\Desktop\Фото в БГР\Фото июль 2025\Рис3.jpg" id="1026" name="Picture 2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" l="224"/>
          <a:stretch/>
        </p:blipFill>
        <p:spPr bwMode="auto">
          <a:xfrm>
            <a:off x="6126480" y="5050352"/>
            <a:ext cx="2641874" cy="17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Морозова\Desktop\Фото в БГР\шахматы.jpg" id="1030" name="Picture 6"/>
          <p:cNvPicPr>
            <a:picLocks noChangeArrowheads="1"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"/>
          <a:stretch/>
        </p:blipFill>
        <p:spPr bwMode="auto">
          <a:xfrm>
            <a:off x="460375" y="5104835"/>
            <a:ext cx="1851641" cy="17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4"/>
          <p:cNvSpPr txBox="1">
            <a:spLocks/>
          </p:cNvSpPr>
          <p:nvPr/>
        </p:nvSpPr>
        <p:spPr>
          <a:xfrm>
            <a:off x="2166803" y="101220"/>
            <a:ext cx="6724618" cy="118043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4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культуры, молодежной политики и спорта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4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pic>
        <p:nvPicPr>
          <p:cNvPr descr="https://sun9-31.userapi.com/s/v1/ig2/EQGGF2dKUuGZsfYfMfC800wIfzxaSPAAFDot8FQK9ZZjoP3RDtIWT0Ue2UC5EeQ5_vOdLOOvn7cF-WTaxxvBiWw4.jpg?quality=95&amp;as=32x21,48x32,72x48,108x72,160x107,240x160,360x240,480x320,540x360,640x427,720x480,1080x720,1280x853,1440x960,1500x1000&amp;from=bu&amp;cs=1500x0" id="1034" name="Picture 10"/>
          <p:cNvPicPr>
            <a:picLocks noChangeArrowheads="1"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5446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75.userapi.com/s/v1/ig2/dPwpJEC03CtKoiuh-_7dEZFEM-MZWnYkozxlUi0T6Dij3HnAM8ZurOievb_dt4WgAAN3WD7-zVxwClUzzXAMR7pC.jpg?quality=95&amp;as=32x21,48x32,72x48,108x72,160x107,240x160,360x240,480x320,540x360,640x427,720x480,1080x720,1280x853,1440x960,1500x1000&amp;from=bu&amp;cs=1500x0" id="1036" name="Picture 12"/>
          <p:cNvPicPr>
            <a:picLocks noChangeArrowheads="1"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20829"/>
            <a:ext cx="2541288" cy="1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964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4158320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683568" y="162171"/>
            <a:ext cx="7372690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агропромышленного комплекса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146" y="1435816"/>
            <a:ext cx="4896319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ЦЕЛИ  ПРОГРАММЫ: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содействие </a:t>
            </a:r>
            <a:r>
              <a:rPr lang="ru-RU" sz="1600" dirty="0">
                <a:solidFill>
                  <a:srgbClr val="002060"/>
                </a:solidFill>
              </a:rPr>
              <a:t>развитию агропромышленного комплекса Воскресенского муниципального округа как одной из важных отраслей экономики, обеспечивающей население продовольствием и занятость на селе;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обеспечение </a:t>
            </a:r>
            <a:r>
              <a:rPr lang="ru-RU" sz="1600" dirty="0">
                <a:solidFill>
                  <a:srgbClr val="002060"/>
                </a:solidFill>
              </a:rPr>
              <a:t>эпизоотического благополучия Воскресенского муниципального округа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обеспечение </a:t>
            </a:r>
            <a:r>
              <a:rPr lang="ru-RU" sz="1600" dirty="0">
                <a:solidFill>
                  <a:srgbClr val="002060"/>
                </a:solidFill>
              </a:rPr>
              <a:t>комплексного развития сельских территорий </a:t>
            </a:r>
            <a:r>
              <a:rPr lang="ru-RU" sz="1600" dirty="0" smtClean="0">
                <a:solidFill>
                  <a:srgbClr val="002060"/>
                </a:solidFill>
              </a:rPr>
              <a:t> муниципального округа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021" y="412025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0411283"/>
              </p:ext>
            </p:extLst>
          </p:nvPr>
        </p:nvGraphicFramePr>
        <p:xfrm>
          <a:off x="3347864" y="4517966"/>
          <a:ext cx="5386081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4890646"/>
            <a:ext cx="144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912" y="5238993"/>
            <a:ext cx="65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18,4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D:\Users\Морозова\Desktop\Фото в БГР\Фото июль 2025\Рис 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435828"/>
            <a:ext cx="2673358" cy="16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Морозова\Desktop\Фото в БГР\Фото июль 2025\Рис 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420887"/>
            <a:ext cx="2793296" cy="16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telegram.org/4a3debf7-1f9d-485f-b449-ac9da1e8a44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" y="4705025"/>
            <a:ext cx="2858212" cy="202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9077" cy="687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55897"/>
              </p:ext>
            </p:extLst>
          </p:nvPr>
        </p:nvGraphicFramePr>
        <p:xfrm>
          <a:off x="307976" y="2080593"/>
          <a:ext cx="8728522" cy="45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240"/>
                <a:gridCol w="1022259"/>
                <a:gridCol w="1066530"/>
                <a:gridCol w="953536"/>
                <a:gridCol w="1026885"/>
                <a:gridCol w="953536"/>
                <a:gridCol w="953536"/>
              </a:tblGrid>
              <a:tr h="746545">
                <a:tc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(отчет)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2025 году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</a:tr>
              <a:tr h="67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Общие расходы на реализацию программы </a:t>
                      </a:r>
                      <a:r>
                        <a:rPr lang="ru-RU" sz="1300" b="1" dirty="0" smtClean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3333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в том числе на подпрограммы</a:t>
                      </a:r>
                      <a:endParaRPr lang="ru-RU" sz="1300" dirty="0">
                        <a:solidFill>
                          <a:srgbClr val="3333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b="1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1168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"Развитие сельского хозяйства, пищевой и перерабатывающей промышленности Воскресенского муниципального </a:t>
                      </a: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округа"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8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"Эпизоотическое благополучие Воскресенского муниципального </a:t>
                      </a: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округа 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Нижегородской области</a:t>
                      </a: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1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«Комплексное развитие сельских территорий Воскресенского муниципального округа»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"Обеспечение реализации Программы"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trike="noStrike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strike="noStrike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1618927"/>
            <a:ext cx="125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млн.рублей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C:\Users\%D0%9C%D0%BE%D1%80%D0%BE%D0%B7%D0%BE%D0%B2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9" y="-6134100"/>
            <a:ext cx="268924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0499" y="-12511088"/>
            <a:ext cx="26889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2771800" y="310868"/>
            <a:ext cx="6120680" cy="118043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«Развитие агропромышленного комплекса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0868"/>
            <a:ext cx="2400201" cy="1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032" y="2021940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2669824" y="160338"/>
            <a:ext cx="6259929" cy="117859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«Благоустройство населенных пунктов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562" y="1628800"/>
            <a:ext cx="3801699" cy="51090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ЦЕЛИ  ПРОГРАММЫ: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содержание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ремонт дорог, мостов, мостовых переходов и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тротуаров;</a:t>
            </a:r>
            <a:endParaRPr lang="ru-R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обеспечение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освещённости на территории Воскресенского муниципального округа, </a:t>
            </a:r>
            <a:endParaRPr lang="ru-RU" sz="1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внедрение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современных экологически  безопасных осветительных приборов, повышение энергетической эффективности;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совершенствование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системы комплексного благоустройства и создания комфортных условий проживания и отдыха населения, увеличение количества благоустроенных территорий общего пользования и привлечение жителей, организаций и учреждений к активному участию в работах </a:t>
            </a:r>
            <a:endParaRPr lang="ru-RU" sz="1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благоустройству, наведению чистоты и порядка на территории Воскресенского муниципального округа;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создание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благоприятной экологической обстановки на территории Воскресенского муниципального округа и проведение санитарно-профилактических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мероприятий</a:t>
            </a:r>
            <a:endParaRPr lang="ru-R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6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45525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42940310"/>
              </p:ext>
            </p:extLst>
          </p:nvPr>
        </p:nvGraphicFramePr>
        <p:xfrm>
          <a:off x="3851920" y="2422050"/>
          <a:ext cx="5170057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2636912"/>
            <a:ext cx="144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4929" y="3068960"/>
            <a:ext cx="99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112,2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D:\Users\Морозова\Desktop\Фото в БГР\Фото июль 2025\вам решат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33596"/>
            <a:ext cx="236984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56" y="4733596"/>
            <a:ext cx="2469531" cy="174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9" y="116632"/>
            <a:ext cx="2203695" cy="15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0"/>
            <a:ext cx="91603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1628800"/>
            <a:ext cx="8615754" cy="5124480"/>
          </a:xfrm>
          <a:prstGeom prst="rect">
            <a:avLst/>
          </a:prstGeom>
          <a:solidFill>
            <a:srgbClr val="FFFFCC">
              <a:alpha val="77647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        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Основные направления расходов по программе в 2026 году: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endParaRPr lang="ru-RU" sz="1400" b="1" dirty="0">
              <a:solidFill>
                <a:srgbClr val="000066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1)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Содержание МБУ «Благоустройство»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32,8 млн. рублей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2) </a:t>
            </a:r>
            <a:r>
              <a:rPr lang="ru-RU" sz="17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Содержание</a:t>
            </a:r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автомобильных дорог местного значения </a:t>
            </a:r>
          </a:p>
          <a:p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(средства дорожного фонда) </a:t>
            </a:r>
            <a:r>
              <a:rPr lang="ru-RU" sz="1700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  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18,1 </a:t>
            </a:r>
            <a:r>
              <a:rPr lang="ru-RU" sz="17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 рублей</a:t>
            </a:r>
            <a:r>
              <a:rPr lang="ru-RU" sz="17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3) Капитальный ремонт автомобильных дорог местного значения </a:t>
            </a:r>
          </a:p>
          <a:p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(средства дорожного фонда) в </a:t>
            </a:r>
            <a:r>
              <a:rPr lang="ru-RU" sz="17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сумме 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13,2 млн. рублей</a:t>
            </a:r>
            <a:r>
              <a:rPr lang="ru-RU" sz="17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4)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Уличное освещение и ремонт уличного освещения 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10,7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5) Финансирование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расходов по формированию комфортной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городской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среды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на территории Воскресенского муниципального округа </a:t>
            </a:r>
            <a:endParaRPr lang="ru-RU" sz="1600" b="1" dirty="0" smtClean="0">
              <a:solidFill>
                <a:srgbClr val="3B1D15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в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сумме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7,2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 рублей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из них </a:t>
            </a:r>
          </a:p>
          <a:p>
            <a:r>
              <a:rPr lang="ru-RU" sz="1600" i="1" dirty="0" smtClean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-     благоустройство пространства для спорта и отдыха на территории школьного сада р.п.Воскресенское – </a:t>
            </a:r>
            <a:r>
              <a:rPr lang="ru-RU" sz="1600" b="1" i="1" dirty="0" smtClean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6,1 млн. рублей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(в том числе за счет средств федерального бюджета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5,0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, за счет средств областного бюджета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0,3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, за счет бюджета округа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0,8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);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Calibri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i="1" dirty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ремонт дворовых территорий – </a:t>
            </a:r>
            <a:r>
              <a:rPr lang="ru-RU" sz="1600" b="1" i="1" dirty="0" smtClean="0">
                <a:solidFill>
                  <a:srgbClr val="000066"/>
                </a:solidFill>
                <a:latin typeface="Calibri"/>
                <a:cs typeface="Times New Roman" panose="02020603050405020304" pitchFamily="18" charset="0"/>
              </a:rPr>
              <a:t>1,1 млн. рублей 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(в том числе за счет областного бюджета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1,0 млн. рублей, за счет бюджета округа 0,1 </a:t>
            </a:r>
          </a:p>
          <a:p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млн. рублей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).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6) Реализация проекта «Вам решать!» (софинансирование с областным бюджетом) </a:t>
            </a:r>
          </a:p>
          <a:p>
            <a:r>
              <a:rPr lang="ru-RU" sz="17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 </a:t>
            </a:r>
            <a:r>
              <a:rPr lang="ru-RU" sz="17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6,5 млн. рублей.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2624337" y="260648"/>
            <a:ext cx="6242938" cy="117859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«Благоустройство населенных пунктов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09" y="2132856"/>
            <a:ext cx="2160240" cy="221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317"/>
            <a:ext cx="2088232" cy="142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724" y="1577262"/>
            <a:ext cx="6330462" cy="5262979"/>
          </a:xfrm>
          <a:prstGeom prst="rect">
            <a:avLst/>
          </a:prstGeom>
          <a:solidFill>
            <a:srgbClr val="FFFFCC">
              <a:alpha val="77255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7)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Содержание и ремонт прочих объектов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благоустройства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(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детские площадки,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памятники, фонтаны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, зоны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отдыха, </a:t>
            </a:r>
          </a:p>
          <a:p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видеонаблюдение, новогодние украшения)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2,0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) Расходы для соответствия нормам по содержанию территории 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округа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(вывоз мусора) –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2,0 млн.рублей.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9)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Организация содержания мест захоронения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– 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0,5 млн.рублей. </a:t>
            </a:r>
            <a:endParaRPr lang="ru-RU" sz="1400" b="1" i="1" dirty="0">
              <a:solidFill>
                <a:srgbClr val="000066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10)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Times New Roman" panose="02020603050405020304" pitchFamily="18" charset="0"/>
              </a:rPr>
              <a:t>Проект инициативного бюджетирования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0,5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11)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Содержание объектов озеленения и цветников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0,4     </a:t>
            </a:r>
          </a:p>
          <a:p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    млн.рублей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rgbClr val="00860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12)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Награждение победителей по итогам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конкурсов</a:t>
            </a:r>
          </a:p>
          <a:p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благоустройству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13)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Установление архитектурно-художественного освещения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зданий, находящихся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в  муниципальной собственности –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</a:t>
            </a:r>
            <a:endParaRPr lang="ru-RU" sz="1600" b="1" dirty="0" smtClean="0">
              <a:solidFill>
                <a:srgbClr val="00860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    млн.рублей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14) Приобретение бункеров для накопления крупногабаритных </a:t>
            </a:r>
          </a:p>
          <a:p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отходов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млн.рублей.</a:t>
            </a: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15)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Снос, демонтаж гаражей, сараев,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расположенных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на </a:t>
            </a:r>
            <a:endParaRPr lang="ru-RU" sz="1600" b="1" dirty="0" smtClean="0">
              <a:solidFill>
                <a:srgbClr val="4F271C">
                  <a:lumMod val="75000"/>
                </a:srgbClr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  территории </a:t>
            </a:r>
            <a:r>
              <a:rPr lang="ru-RU" sz="16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р.п.Воскресенское 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16) Обустройство линии уличного освещения от ул. Подгорная до 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   р. Ветлуга – 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6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17) </a:t>
            </a:r>
            <a:r>
              <a:rPr lang="ru-RU" sz="16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Адресное хозяйство – </a:t>
            </a:r>
            <a:r>
              <a:rPr lang="ru-RU" sz="16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</a:t>
            </a:r>
            <a:r>
              <a:rPr lang="ru-RU" sz="16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3" y="127331"/>
            <a:ext cx="2298014" cy="13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592204" cy="172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91" y="4553725"/>
            <a:ext cx="25922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2771800" y="259612"/>
            <a:ext cx="6098922" cy="117859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«Благоустройство населенных пунктов Воскресенского муниципального округа»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" y="0"/>
            <a:ext cx="9144000" cy="683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0068" y="2218075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000" u="sng">
                <a:solidFill>
                  <a:schemeClr val="accent3">
                    <a:lumMod val="75000"/>
                  </a:schemeClr>
                </a:solidFill>
                <a:latin typeface="Calibri"/>
                <a:cs charset="0" pitchFamily="18" typeface="Times New Roman"/>
              </a:rPr>
              <a:t>Запланировано средств по программе: </a:t>
            </a:r>
            <a:endParaRPr dirty="0" lang="ru-RU" sz="2000" u="sng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descr="Picture background" id="5" name="AutoShape 1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id="2" name="TextBox 1"/>
          <p:cNvSpPr txBox="1"/>
          <p:nvPr/>
        </p:nvSpPr>
        <p:spPr>
          <a:xfrm>
            <a:off x="267108" y="1639600"/>
            <a:ext cx="3801699" cy="3354765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ЦЕЛИ  ПРОГРАММЫ:</a:t>
            </a:r>
          </a:p>
          <a:p>
            <a:r>
              <a:rPr dirty="0" lang="ru-RU" smtClean="0" sz="1400">
                <a:latin charset="0" pitchFamily="34" typeface="Calibri"/>
                <a:cs charset="0" pitchFamily="34" typeface="Calibri"/>
              </a:rPr>
              <a:t>- повышение </a:t>
            </a:r>
            <a:r>
              <a:rPr dirty="0" lang="ru-RU" sz="1400">
                <a:latin charset="0" pitchFamily="34" typeface="Calibri"/>
                <a:cs charset="0" pitchFamily="34" typeface="Calibri"/>
              </a:rPr>
              <a:t>эффективности работы организаций коммунального комплекса путем материально-технического, современного оснащения отрасли;</a:t>
            </a:r>
          </a:p>
          <a:p>
            <a:r>
              <a:rPr dirty="0" lang="ru-RU" sz="1400">
                <a:latin charset="0" pitchFamily="34" typeface="Calibri"/>
                <a:cs charset="0" pitchFamily="34" typeface="Calibri"/>
              </a:rPr>
              <a:t>-повышение уровня наиболее рационального и эффективного использования ресурсов за счет внедрения энергосберегающих технологий и оборудования;</a:t>
            </a:r>
          </a:p>
          <a:p>
            <a:r>
              <a:rPr dirty="0" lang="ru-RU" sz="1400">
                <a:latin charset="0" pitchFamily="34" typeface="Calibri"/>
                <a:cs charset="0" pitchFamily="34" typeface="Calibri"/>
              </a:rPr>
              <a:t>-снижение количества технологических нарушений на системах и устранение их в нормативные сроки;</a:t>
            </a:r>
          </a:p>
          <a:p>
            <a:r>
              <a:rPr dirty="0" lang="ru-RU" sz="1400">
                <a:latin charset="0" pitchFamily="34" typeface="Calibri"/>
                <a:cs charset="0" pitchFamily="34" typeface="Calibri"/>
              </a:rPr>
              <a:t>-снижение вредного воздействия на окружающую среду и обеспечение экологической </a:t>
            </a:r>
            <a:r>
              <a:rPr dirty="0" lang="ru-RU" smtClean="0" sz="1400">
                <a:latin charset="0" pitchFamily="34" typeface="Calibri"/>
                <a:cs charset="0" pitchFamily="34" typeface="Calibri"/>
              </a:rPr>
              <a:t>безопасности</a:t>
            </a:r>
            <a:endParaRPr dirty="0" lang="ru-RU" smtClean="0" sz="1400" u="sng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633300"/>
            <a:ext cx="331236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СРОК ДЕЙСТВИЯ  ПРОГРАММЫ: 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  <a:p>
            <a:r>
              <a:rPr dirty="0" lang="ru-RU" smtClean="0" sz="1600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2023-2028  годы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3620113"/>
              </p:ext>
            </p:extLst>
          </p:nvPr>
        </p:nvGraphicFramePr>
        <p:xfrm>
          <a:off x="3931187" y="2599854"/>
          <a:ext cx="5170057" cy="21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2636912"/>
            <a:ext cx="144922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млн. рублей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3750151"/>
            <a:ext cx="80140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charset="0" pitchFamily="34" typeface="Calibri"/>
                <a:cs charset="0" pitchFamily="34" typeface="Calibri"/>
              </a:rPr>
              <a:t>27,2</a:t>
            </a:r>
            <a:endParaRPr b="1" dirty="0" lang="ru-RU" sz="200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2800981" y="141110"/>
            <a:ext cx="6098922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жилищно-коммунального хозяйства и охрана окружающей среды 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0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pic>
        <p:nvPicPr>
          <p:cNvPr id="20" name="Picture 7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51" y="5091266"/>
            <a:ext cx="2130805" cy="149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https://sun9-50.userapi.com/s/v1/ig2/3qTOnguELvUF-UQslZXNdZopVZ92x412NUOn569ksIvgevH09GZadfOYLkhT-ILOBNT8Sk4CXFtTjIoU3Pwl2JKP.jpg?quality=95&amp;as=32x24,48x36,72x54,108x81,160x120,240x180,360x270,480x360,540x405,640x480,720x540,1080x810,1280x960&amp;from=bu&amp;u=GYuqw9JXNC_GYZm9lfvkpMlc-bCFWsfGeFEqoYImj_w&amp;cs=640x0" id="21" name="Picture 2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32" y="4833805"/>
            <a:ext cx="2455696" cy="18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/>
          <a:stretch/>
        </p:blipFill>
        <p:spPr bwMode="auto">
          <a:xfrm>
            <a:off x="539552" y="5005446"/>
            <a:ext cx="2376264" cy="167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rrowheads="1"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6" y="140686"/>
            <a:ext cx="2082742" cy="149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49028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2" y="0"/>
            <a:ext cx="919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7212" y="20608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</a:t>
            </a:r>
            <a:r>
              <a:rPr lang="ru-RU" sz="1600" i="1" spc="-9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(от старо нормандского buogette - сумка, кошелек, мешок с деньгами) </a:t>
            </a:r>
            <a:r>
              <a:rPr lang="ru-RU" sz="1600" b="1" i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i="1" spc="-14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план 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99" y="3138066"/>
            <a:ext cx="5961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600" b="1" spc="-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муниципального округа</a:t>
            </a:r>
          </a:p>
          <a:p>
            <a:pPr>
              <a:lnSpc>
                <a:spcPct val="100000"/>
              </a:lnSpc>
            </a:pPr>
            <a:r>
              <a:rPr lang="ru-RU" sz="1600" spc="-15" dirty="0" smtClean="0">
                <a:latin typeface="Calibri" pitchFamily="34" charset="0"/>
                <a:cs typeface="Times New Roman" panose="02020603050405020304" pitchFamily="18" charset="0"/>
              </a:rPr>
              <a:t>Ва</a:t>
            </a:r>
            <a:r>
              <a:rPr lang="ru-RU" sz="1600" spc="-25" dirty="0" smtClean="0">
                <a:latin typeface="Calibri" pitchFamily="34" charset="0"/>
                <a:cs typeface="Times New Roman" panose="02020603050405020304" pitchFamily="18" charset="0"/>
              </a:rPr>
              <a:t>ж</a:t>
            </a:r>
            <a:r>
              <a:rPr lang="ru-RU" sz="1600" spc="-20" dirty="0" smtClean="0">
                <a:latin typeface="Calibri" pitchFamily="34" charset="0"/>
                <a:cs typeface="Times New Roman" panose="02020603050405020304" pitchFamily="18" charset="0"/>
              </a:rPr>
              <a:t>н</a:t>
            </a:r>
            <a:r>
              <a:rPr lang="ru-RU" sz="1600" spc="-25" dirty="0" smtClean="0">
                <a:latin typeface="Calibri" pitchFamily="34" charset="0"/>
                <a:cs typeface="Times New Roman" panose="02020603050405020304" pitchFamily="18" charset="0"/>
              </a:rPr>
              <a:t>ейший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40" dirty="0">
                <a:latin typeface="Calibri" pitchFamily="34" charset="0"/>
                <a:cs typeface="Times New Roman" panose="02020603050405020304" pitchFamily="18" charset="0"/>
              </a:rPr>
              <a:t>ф</a:t>
            </a:r>
            <a:r>
              <a:rPr lang="ru-RU" sz="1600" spc="-45" dirty="0">
                <a:latin typeface="Calibri" pitchFamily="34" charset="0"/>
                <a:cs typeface="Times New Roman" panose="02020603050405020304" pitchFamily="18" charset="0"/>
              </a:rPr>
              <a:t>и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на</a:t>
            </a:r>
            <a:r>
              <a:rPr lang="ru-RU" sz="1600" spc="-30" dirty="0">
                <a:latin typeface="Calibri" pitchFamily="34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с</a:t>
            </a:r>
            <a:r>
              <a:rPr lang="ru-RU" sz="1600" spc="-10" dirty="0">
                <a:latin typeface="Calibri" pitchFamily="34" charset="0"/>
                <a:cs typeface="Times New Roman" panose="02020603050405020304" pitchFamily="18" charset="0"/>
              </a:rPr>
              <a:t>о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в</a:t>
            </a:r>
            <a:r>
              <a:rPr lang="ru-RU" sz="1600" spc="-50" dirty="0">
                <a:latin typeface="Calibri" pitchFamily="34" charset="0"/>
                <a:cs typeface="Times New Roman" panose="02020603050405020304" pitchFamily="18" charset="0"/>
              </a:rPr>
              <a:t>ы</a:t>
            </a:r>
            <a:r>
              <a:rPr lang="ru-RU" sz="1600" spc="-35" dirty="0">
                <a:latin typeface="Calibri" pitchFamily="34" charset="0"/>
                <a:cs typeface="Times New Roman" panose="02020603050405020304" pitchFamily="18" charset="0"/>
              </a:rPr>
              <a:t>й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30" dirty="0">
                <a:latin typeface="Calibri" pitchFamily="34" charset="0"/>
                <a:cs typeface="Times New Roman" panose="02020603050405020304" pitchFamily="18" charset="0"/>
              </a:rPr>
              <a:t>док</a:t>
            </a:r>
            <a:r>
              <a:rPr lang="ru-RU" sz="1600" spc="-35" dirty="0">
                <a:latin typeface="Calibri" pitchFamily="34" charset="0"/>
                <a:cs typeface="Times New Roman" panose="02020603050405020304" pitchFamily="18" charset="0"/>
              </a:rPr>
              <a:t>у</a:t>
            </a:r>
            <a:r>
              <a:rPr lang="ru-RU" sz="1600" spc="-50" dirty="0">
                <a:latin typeface="Calibri" pitchFamily="34" charset="0"/>
                <a:cs typeface="Times New Roman" panose="02020603050405020304" pitchFamily="18" charset="0"/>
              </a:rPr>
              <a:t>м</a:t>
            </a:r>
            <a:r>
              <a:rPr lang="ru-RU" sz="1600" spc="-10" dirty="0">
                <a:latin typeface="Calibri" pitchFamily="34" charset="0"/>
                <a:cs typeface="Times New Roman" panose="02020603050405020304" pitchFamily="18" charset="0"/>
              </a:rPr>
              <a:t>е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н</a:t>
            </a:r>
            <a:r>
              <a:rPr lang="ru-RU" sz="1600" spc="-30" dirty="0">
                <a:latin typeface="Calibri" pitchFamily="34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муниципального округа</a:t>
            </a:r>
            <a:r>
              <a:rPr lang="ru-RU" sz="1600" spc="-25" dirty="0" smtClean="0">
                <a:latin typeface="Calibri" pitchFamily="34" charset="0"/>
                <a:cs typeface="Times New Roman" panose="02020603050405020304" pitchFamily="18" charset="0"/>
              </a:rPr>
              <a:t>, 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предназначенный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Calibri" pitchFamily="34" charset="0"/>
                <a:cs typeface="Times New Roman" panose="02020603050405020304" pitchFamily="18" charset="0"/>
              </a:rPr>
              <a:t>для</a:t>
            </a:r>
            <a:r>
              <a:rPr lang="ru-RU" sz="1600" spc="-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финансового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обеспечения</a:t>
            </a:r>
            <a:r>
              <a:rPr lang="ru-RU" sz="1600" spc="-1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задач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Calibri" pitchFamily="34" charset="0"/>
                <a:cs typeface="Times New Roman" panose="02020603050405020304" pitchFamily="18" charset="0"/>
              </a:rPr>
              <a:t>и 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40" dirty="0">
                <a:latin typeface="Calibri" pitchFamily="34" charset="0"/>
                <a:cs typeface="Times New Roman" panose="02020603050405020304" pitchFamily="18" charset="0"/>
              </a:rPr>
              <a:t>функций</a:t>
            </a:r>
            <a:r>
              <a:rPr lang="ru-RU" sz="1600" spc="3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5" dirty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Calibri" pitchFamily="34" charset="0"/>
                <a:cs typeface="Times New Roman" panose="02020603050405020304" pitchFamily="18" charset="0"/>
              </a:rPr>
              <a:t>местного самоуправления</a:t>
            </a:r>
            <a:endParaRPr lang="ru-RU" sz="1600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771798" y="4368221"/>
            <a:ext cx="5415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Семейный бюджет </a:t>
            </a:r>
          </a:p>
          <a:p>
            <a:r>
              <a:rPr lang="ru-RU" sz="1600" spc="-100" dirty="0" smtClean="0">
                <a:latin typeface="Calibri" pitchFamily="34" charset="0"/>
                <a:cs typeface="Times New Roman" panose="02020603050405020304" pitchFamily="18" charset="0"/>
              </a:rPr>
              <a:t>План доходов и расходов семьи на определенный промежуток времени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799" y="5229200"/>
            <a:ext cx="599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600" b="1" spc="-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организации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R="412750">
              <a:lnSpc>
                <a:spcPct val="100000"/>
              </a:lnSpc>
              <a:tabLst>
                <a:tab pos="2662555" algn="l"/>
                <a:tab pos="4162425" algn="l"/>
                <a:tab pos="5394325" algn="l"/>
              </a:tabLst>
            </a:pPr>
            <a:r>
              <a:rPr lang="ru-RU" sz="1600" spc="-15" dirty="0" smtClean="0">
                <a:latin typeface="Calibri" pitchFamily="34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величинах, для принятия решений, планирования и контроля в процессе управления деятельностью организации</a:t>
            </a:r>
            <a:endParaRPr lang="ru-RU" sz="1600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390534"/>
            <a:ext cx="5260796" cy="523220"/>
          </a:xfrm>
          <a:prstGeom prst="rect">
            <a:avLst/>
          </a:prstGeom>
          <a:solidFill>
            <a:srgbClr val="FEFBDA"/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такое «БЮДЖЕТ»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1074269"/>
            <a:ext cx="6984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Бюджет</a:t>
            </a:r>
            <a:r>
              <a:rPr lang="ru-RU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– форма образования и расходования денежных </a:t>
            </a:r>
            <a:endParaRPr lang="ru-RU" sz="16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для финансового 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обеспечения</a:t>
            </a:r>
          </a:p>
          <a:p>
            <a:pPr algn="just"/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задач и </a:t>
            </a:r>
            <a:r>
              <a:rPr lang="ru-RU" sz="1600" dirty="0" smtClean="0">
                <a:latin typeface="Calibri" pitchFamily="34" charset="0"/>
                <a:cs typeface="Times New Roman" panose="02020603050405020304" pitchFamily="18" charset="0"/>
              </a:rPr>
              <a:t>функций </a:t>
            </a:r>
            <a:r>
              <a:rPr lang="ru-RU" sz="1600" dirty="0">
                <a:latin typeface="Calibri" pitchFamily="34" charset="0"/>
                <a:cs typeface="Times New Roman" panose="02020603050405020304" pitchFamily="18" charset="0"/>
              </a:rPr>
              <a:t>государства и местного самоуправления </a:t>
            </a:r>
            <a:endParaRPr lang="ru-RU" sz="16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" name="Picture 8" descr="Picture background">
            <a:extLst>
              <a:ext uri="{FF2B5EF4-FFF2-40B4-BE49-F238E27FC236}">
                <a16:creationId xmlns="" xmlns:a16="http://schemas.microsoft.com/office/drawing/2014/main" id="{DC461301-545F-26C8-B3F6-98ACA885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8732"/>
            <a:ext cx="2402439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Город и муниципальное хозяйство ">
            <a:extLst>
              <a:ext uri="{FF2B5EF4-FFF2-40B4-BE49-F238E27FC236}">
                <a16:creationId xmlns="" xmlns:a16="http://schemas.microsoft.com/office/drawing/2014/main" id="{B289A7D2-CD76-1724-8FD2-B222341C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20544"/>
            <a:ext cx="1752600" cy="9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>
            <a:extLst>
              <a:ext uri="{FF2B5EF4-FFF2-40B4-BE49-F238E27FC236}">
                <a16:creationId xmlns="" xmlns:a16="http://schemas.microsoft.com/office/drawing/2014/main" id="{E349B3A5-A6C0-A770-B033-EBEBB840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76093"/>
            <a:ext cx="1371600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Морозова\Desktop\dv526mk8hklmj744thj3x0rk0unzsv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8" y="337986"/>
            <a:ext cx="2296990" cy="15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43"/>
            <a:ext cx="9172651" cy="68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2356788" y="116049"/>
            <a:ext cx="6463684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жилищно-коммунального хозяйства и охрана окружающей среды 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0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sp>
        <p:nvSpPr>
          <p:cNvPr descr="Picture background" id="2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" l="1" r="480"/>
          <a:stretch/>
        </p:blipFill>
        <p:spPr bwMode="auto">
          <a:xfrm>
            <a:off x="267635" y="160338"/>
            <a:ext cx="1730188" cy="123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74738"/>
              </p:ext>
            </p:extLst>
          </p:nvPr>
        </p:nvGraphicFramePr>
        <p:xfrm>
          <a:off x="190128" y="1715180"/>
          <a:ext cx="8828923" cy="5085159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301752"/>
                <a:gridCol w="1008112"/>
                <a:gridCol w="1008112"/>
                <a:gridCol w="918660"/>
                <a:gridCol w="864096"/>
                <a:gridCol w="936104"/>
                <a:gridCol w="792087"/>
              </a:tblGrid>
              <a:tr h="655208">
                <a:tc>
                  <a:txBody>
                    <a:bodyPr/>
                    <a:lstStyle/>
                    <a:p>
                      <a:endParaRPr dirty="0" lang="ru-RU">
                        <a:latin charset="0" panose="020F0502020204030204" pitchFamily="34"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(отчет)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году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</a:tr>
              <a:tr h="466464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Общие расходы на реализацию программы </a:t>
                      </a:r>
                      <a:r>
                        <a:rPr b="1" dirty="0" lang="ru-RU" smtClean="0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b="1" dirty="0" lang="ru-RU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 том числе на </a:t>
                      </a:r>
                      <a:r>
                        <a:rPr b="1" dirty="0" lang="ru-RU" smtClean="0" sz="12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мероприятия</a:t>
                      </a:r>
                      <a:endParaRPr dirty="0" lang="ru-RU" sz="12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17,8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27,2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14,1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400">
                          <a:solidFill>
                            <a:srgbClr val="333300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51,8</a:t>
                      </a:r>
                      <a:endParaRPr b="1" dirty="0" lang="ru-RU" sz="1400">
                        <a:solidFill>
                          <a:srgbClr val="333300"/>
                        </a:solidFill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9,4</a:t>
                      </a:r>
                      <a:endParaRPr b="1"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179,2</a:t>
                      </a:r>
                      <a:endParaRPr b="1"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169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Капитальный ремонт водопроводных сетей р.п.Воскресенское по АИП,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в том числе: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6,9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6,9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176,8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803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за счет областного бюджета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175,0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143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за счет местного бюджета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1,8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69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Капитальный ремонт и АВР на водопроводных сетях округа (местный бюджет)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6,1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8,0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25,0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69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и установка  насосов на водопроводных сетях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87,5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9746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АСУ для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замены башен Рожновского на муниципальных системах водоснабжения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181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Ремонт и установка гидрантов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75,0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803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устройство скважин</a:t>
                      </a:r>
                      <a:endParaRPr baseline="0" dirty="0" lang="ru-RU" smtClean="0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0,9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8644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Лицензирование водопроводных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скважин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830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лабораторный контроль качества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питьевой воды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830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Организация на муниципальных источниках водоснабжения санитарно-защитной зоны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mtClean="0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0312" y="1396552"/>
            <a:ext cx="1521230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(млн. рублей)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7140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43"/>
            <a:ext cx="9172651" cy="68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2356788" y="116049"/>
            <a:ext cx="6463684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«Развитие жилищно-коммунального хозяйства и охрана окружающей среды  Воскресенского муниципального округа» </a:t>
            </a:r>
            <a:endParaRPr b="1" baseline="0" cap="none" dirty="0" i="0" kern="1200" kumimoji="0" lang="ru-RU" noProof="0" normalizeH="0" smtClean="0" spc="0" strike="noStrike" sz="2000" u="none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charset="0" pitchFamily="34" typeface="Calibri"/>
              <a:cs charset="0" pitchFamily="18" typeface="Times New Roman"/>
            </a:endParaRPr>
          </a:p>
        </p:txBody>
      </p:sp>
      <p:sp>
        <p:nvSpPr>
          <p:cNvPr descr="Picture background" id="2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" l="1" r="480"/>
          <a:stretch/>
        </p:blipFill>
        <p:spPr bwMode="auto">
          <a:xfrm>
            <a:off x="267635" y="160338"/>
            <a:ext cx="1730188" cy="123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19762"/>
              </p:ext>
            </p:extLst>
          </p:nvPr>
        </p:nvGraphicFramePr>
        <p:xfrm>
          <a:off x="275291" y="1539455"/>
          <a:ext cx="8728522" cy="5252197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072573"/>
                <a:gridCol w="1008112"/>
                <a:gridCol w="1008112"/>
                <a:gridCol w="936104"/>
                <a:gridCol w="864096"/>
                <a:gridCol w="936104"/>
                <a:gridCol w="903421"/>
              </a:tblGrid>
              <a:tr h="657783">
                <a:tc>
                  <a:txBody>
                    <a:bodyPr/>
                    <a:lstStyle/>
                    <a:p>
                      <a:endParaRPr dirty="0" lang="ru-RU">
                        <a:latin charset="0" panose="020F0502020204030204" pitchFamily="34"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(отчет)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 (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первонач.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)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% к </a:t>
                      </a: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2025 году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lang="ru-RU" smtClean="0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b="1" dirty="0"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typeface="Times New Roman"/>
                        </a:rPr>
                        <a:t>год</a:t>
                      </a:r>
                      <a:endParaRPr dirty="0"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charset="0" panose="020F0502020204030204" pitchFamily="34"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EBFDCB"/>
                    </a:solidFill>
                  </a:tcPr>
                </a:tc>
              </a:tr>
              <a:tr h="43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труб, материалов и комплектующих для ремонта водопроводов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0,6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0,5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Ремонт канализационных и водопроводных колодцев в р.п.Воскресенское, ремонт скважин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0,4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658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погашение убытков бани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0,8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326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промывку централизованной системы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</a:t>
                      </a: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водоотведения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0,3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568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погашение просроченной задолженности за электроэнергию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2,4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367">
                <a:tc>
                  <a:txBody>
                    <a:bodyPr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Взносы на капремонт по муниципальному жилфонду многоквартирных домов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0,2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367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Возмещение убытков по котельной №6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0,7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0199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i="0" lang="ru-RU" smtClean="0" sz="1200">
                          <a:solidFill>
                            <a:schemeClr val="tx1"/>
                          </a:solidFill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Ремонт очистных сооружений 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dirty="0" lang="ru-RU" smtClean="0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52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Обеспечение безопасности захоронений сибиреязвенных скотомогильников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0,1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568">
                <a:tc>
                  <a:txBody>
                    <a:bodyPr/>
                    <a:lstStyle>
                      <a:lvl1pPr algn="l" eaLnBrk="1" hangingPunct="1" latinLnBrk="0" marL="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algn="l" eaLnBrk="1" hangingPunct="1" latinLnBrk="0" marL="457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algn="l" eaLnBrk="1" hangingPunct="1" latinLnBrk="0" marL="914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algn="l" eaLnBrk="1" hangingPunct="1" latinLnBrk="0" marL="1371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algn="l" eaLnBrk="1" hangingPunct="1" latinLnBrk="0" marL="18288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algn="l" eaLnBrk="1" hangingPunct="1" latinLnBrk="0" marL="22860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algn="l" eaLnBrk="1" hangingPunct="1" latinLnBrk="0" marL="27432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algn="l" eaLnBrk="1" hangingPunct="1" latinLnBrk="0" marL="32004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algn="l" eaLnBrk="1" hangingPunct="1" latinLnBrk="0" marL="3657600" rtl="0">
                        <a:defRPr kern="1200" kumimoji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Расходы на мероприятия по ликвидации свалок и объектов размещения отходов</a:t>
                      </a: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2,1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1,0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3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100,0</a:t>
                      </a: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2352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Разработка проектной документации на ликвидацию</a:t>
                      </a:r>
                      <a:r>
                        <a:rPr baseline="0"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 (рекультивацию) свалок отходов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5,6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3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04">
                <a:tc>
                  <a:txBody>
                    <a:bodyPr/>
                    <a:lstStyle/>
                    <a:p>
                      <a:pPr algn="l" indent="0" marL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dirty="0" lang="ru-RU" smtClean="0" sz="1200">
                          <a:effectLst/>
                          <a:latin charset="0" panose="020F0502020204030204" pitchFamily="34" typeface="Calibri"/>
                          <a:ea typeface="Calibri"/>
                          <a:cs charset="0" pitchFamily="18" typeface="Times New Roman"/>
                        </a:rPr>
                        <a:t>- Приобретение и ремонт техники </a:t>
                      </a:r>
                      <a:endParaRPr dirty="0" lang="ru-RU" sz="1200">
                        <a:effectLst/>
                        <a:latin charset="0" panose="020F0502020204030204" pitchFamily="34" typeface="Calibri"/>
                        <a:ea typeface="Calibri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1,1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mtClean="0" strike="noStrike" sz="1400">
                          <a:effectLst/>
                          <a:latin charset="0" panose="020F0502020204030204" pitchFamily="34" typeface="Calibri"/>
                          <a:ea typeface="Calibri"/>
                          <a:cs charset="0" panose="02020603050405020304" pitchFamily="18" typeface="Times New Roman"/>
                        </a:rPr>
                        <a:t>8,7</a:t>
                      </a: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lang="ru-RU" strike="noStrike" sz="1400">
                        <a:effectLst/>
                        <a:latin charset="0" panose="020F0502020204030204" pitchFamily="34" typeface="Calibri"/>
                        <a:ea typeface="Calibri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0312" y="1074675"/>
            <a:ext cx="1521230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(млн. рублей)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3575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48299" y="2246657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Запланировано средств по программе: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2411760" y="160338"/>
            <a:ext cx="6517993" cy="1468462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Защита населения и территории округа от ЧС, противодействие терроризму и экстремизму, обеспечение безопасности дорожного движения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»</a:t>
            </a:r>
            <a:endParaRPr lang="ru-RU" sz="20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563" y="1748990"/>
            <a:ext cx="3496350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ЦЕЛИ  ПРОГРАММЫ: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 реализация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прав граждан Воскресенского муниципального округа Нижегородской области на обеспечение безопасных условий жизнедеятельности по линии противопожарной защиты, создание необходимых предпосылок для </a:t>
            </a:r>
            <a:endParaRPr lang="ru-RU" sz="1400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укрепления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пожарной безопасности в населенных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пунктах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Воскресенского муниципального округа Нижегородской области, уменьшение гибели и травматизма, а также размера материальных потерь от пожаров и чрезвычайных ситуаций природного и техногенного характера;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реализации государственной политики в области противодействия терроризму и экстремизму по укреплению межнационального согласия, созданию условий безопасности личности и общества от проявлений терроризма и экстремизма в округе. </a:t>
            </a:r>
            <a:endParaRPr lang="ru-RU" sz="16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748990"/>
            <a:ext cx="367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СРОК ДЕЙСТВИЯ  ПРОГРАММЫ: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2023-2028  годы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5565985"/>
              </p:ext>
            </p:extLst>
          </p:nvPr>
        </p:nvGraphicFramePr>
        <p:xfrm>
          <a:off x="3791491" y="2636912"/>
          <a:ext cx="5170057" cy="23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1" y="2636912"/>
            <a:ext cx="144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млн.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3573016"/>
            <a:ext cx="92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50,5</a:t>
            </a:r>
            <a:endParaRPr lang="ru-RU" sz="2000" b="1" dirty="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91" y="4938152"/>
            <a:ext cx="2685672" cy="18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96436"/>
            <a:ext cx="1797914" cy="17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9" y="196020"/>
            <a:ext cx="2019057" cy="13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9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919" y="1644534"/>
            <a:ext cx="6462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Запланировано  средств  по  программе  на  2026 год:</a:t>
            </a:r>
            <a:endParaRPr lang="ru-RU" sz="2000" u="sng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3746" y="2276872"/>
            <a:ext cx="3096344" cy="657331"/>
          </a:xfrm>
          <a:prstGeom prst="roundRect">
            <a:avLst/>
          </a:prstGeom>
          <a:solidFill>
            <a:srgbClr val="FFFFCC">
              <a:alpha val="72157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A20000"/>
                </a:solidFill>
                <a:latin typeface="Calibri" panose="020F0502020204030204" pitchFamily="34" charset="0"/>
                <a:cs typeface="Times New Roman" pitchFamily="18" charset="0"/>
              </a:rPr>
              <a:t>50,9 млн.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534" y="3068960"/>
            <a:ext cx="86522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Основные </a:t>
            </a:r>
            <a:r>
              <a:rPr lang="ru-RU" sz="2000" b="1" u="sng" dirty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направления расходов по программе в </a:t>
            </a:r>
            <a:r>
              <a:rPr lang="ru-RU" sz="2000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2026 году:</a:t>
            </a:r>
            <a:r>
              <a:rPr lang="ru-RU" sz="2000" b="1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                         </a:t>
            </a:r>
            <a:r>
              <a:rPr lang="ru-RU" sz="1600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 </a:t>
            </a:r>
            <a:endParaRPr lang="ru-RU" sz="1600" b="1" u="sng" dirty="0">
              <a:solidFill>
                <a:srgbClr val="0070C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1) Целевой резерв на предупреждение ГО и ЧС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0,4 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2) Поддержание в готовности муниципального сегмента РАСЦО на территории Воскресенского муниципального округа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0,8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3)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Обеспечение деятельности муниципальной пожарной охраны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38,8 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4) Оборудование минерализованных полос (опашка) вокруг населенных пунктов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1,2 млн.рублей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5)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Расходы на обеспечение деятельности ЕДДС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8,7 </a:t>
            </a:r>
            <a:r>
              <a:rPr lang="ru-RU" sz="1500" b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6) Расходы на повышение квалификации руководящего состава ГОиЧС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7) Оснащение учебно-консультационных пунктов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8) Расходы на приведение в соответствующий вид (согласно ГОСТа) укрытий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0,5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9) Расходы по подпрограмме «Повышение безопасности дорожного движения» (приобретение и распространение среди первоклассников и учащихся школ световозвращающих элементов и светоотражающих жилетов, изготовление и размещение баннеров наружной рекламы по тематике БДД, приобретение призов победителям конкурсов по тематике БДД, изготовление и распространение листовок по тематике БДД) –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0,3 млн.рублей.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520924" y="160338"/>
            <a:ext cx="8246185" cy="1468462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Защита населения и территории округа от ЧС, противодействие терроризму и экстремизму, обеспечение безопасности дорожного движения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»</a:t>
            </a:r>
            <a:endParaRPr lang="ru-RU" sz="20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83" y="1815992"/>
            <a:ext cx="1591426" cy="15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" y="1"/>
            <a:ext cx="9144000" cy="686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0068" y="2218075"/>
            <a:ext cx="4695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000" u="sng">
                <a:solidFill>
                  <a:schemeClr val="accent3">
                    <a:lumMod val="75000"/>
                  </a:schemeClr>
                </a:solidFill>
                <a:latin typeface="Calibri"/>
                <a:cs charset="0" pitchFamily="18" typeface="Times New Roman"/>
              </a:rPr>
              <a:t>Запланировано средств по программе: </a:t>
            </a:r>
            <a:endParaRPr dirty="0" lang="ru-RU" sz="2000" u="sng">
              <a:solidFill>
                <a:schemeClr val="accent3">
                  <a:lumMod val="75000"/>
                </a:schemeClr>
              </a:solidFill>
              <a:latin typeface="Calibri"/>
            </a:endParaRPr>
          </a:p>
        </p:txBody>
      </p:sp>
      <p:sp>
        <p:nvSpPr>
          <p:cNvPr descr="Picture background" id="5" name="AutoShape 1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dirty="0" lang="ru-RU"/>
          </a:p>
        </p:txBody>
      </p:sp>
      <p:sp>
        <p:nvSpPr>
          <p:cNvPr id="2" name="TextBox 1"/>
          <p:cNvSpPr txBox="1"/>
          <p:nvPr/>
        </p:nvSpPr>
        <p:spPr>
          <a:xfrm>
            <a:off x="267109" y="1793489"/>
            <a:ext cx="3584812" cy="3046988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ЦЕЛИ  ПРОГРАММЫ:</a:t>
            </a:r>
          </a:p>
          <a:p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- Развитие </a:t>
            </a:r>
            <a:r>
              <a:rPr dirty="0" lang="ru-RU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социальной и инженерной инфраструктуры населённых пунктов для повышения качества жизни населения Воскресенского муниципального </a:t>
            </a:r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округа</a:t>
            </a:r>
          </a:p>
          <a:p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- Реализация </a:t>
            </a:r>
            <a:r>
              <a:rPr dirty="0" lang="ru-RU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государственных и областных программ на территории Воскресенского муниципального округа, эффективная реализация полномочий в сфере </a:t>
            </a:r>
            <a:r>
              <a:rPr dirty="0" lang="ru-RU" smtClean="0" sz="1600">
                <a:solidFill>
                  <a:schemeClr val="accent6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градостроительства</a:t>
            </a:r>
            <a:endParaRPr dirty="0" lang="ru-RU" smtClean="0" sz="1600" u="sng">
              <a:solidFill>
                <a:schemeClr val="accent6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54" y="1633300"/>
            <a:ext cx="331236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 u="sng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СРОК ДЕЙСТВИЯ  ПРОГРАММЫ: 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  <a:p>
            <a:r>
              <a:rPr dirty="0" lang="ru-RU" smtClean="0" sz="1600">
                <a:solidFill>
                  <a:srgbClr val="002060"/>
                </a:solidFill>
                <a:latin charset="0" pitchFamily="34" typeface="Calibri"/>
                <a:cs charset="0" pitchFamily="34" typeface="Calibri"/>
              </a:rPr>
              <a:t>2023-2028  годы</a:t>
            </a:r>
            <a:endParaRPr dirty="0" lang="ru-RU" sz="1600">
              <a:solidFill>
                <a:srgbClr val="002060"/>
              </a:solidFill>
              <a:latin charset="0" pitchFamily="34" typeface="Calibri"/>
              <a:cs charset="0" pitchFamily="34" typeface="Calibri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07508663"/>
              </p:ext>
            </p:extLst>
          </p:nvPr>
        </p:nvGraphicFramePr>
        <p:xfrm>
          <a:off x="3775178" y="2618185"/>
          <a:ext cx="5184575" cy="214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30993" y="2690936"/>
            <a:ext cx="1310959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solidFill>
                  <a:schemeClr val="accent2">
                    <a:lumMod val="50000"/>
                  </a:schemeClr>
                </a:solidFill>
                <a:latin charset="0" pitchFamily="34" typeface="Calibri"/>
                <a:cs charset="0" pitchFamily="34" typeface="Calibri"/>
              </a:rPr>
              <a:t>млн. рублей</a:t>
            </a:r>
            <a:endParaRPr dirty="0" lang="ru-RU" sz="1600">
              <a:solidFill>
                <a:schemeClr val="accent2">
                  <a:lumMod val="50000"/>
                </a:schemeClr>
              </a:solidFill>
              <a:latin charset="0" pitchFamily="34" typeface="Calibri"/>
              <a:cs charset="0" pitchFamily="34"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3508176"/>
            <a:ext cx="96277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charset="0" pitchFamily="34" typeface="Calibri"/>
                <a:cs charset="0" pitchFamily="34" typeface="Calibri"/>
              </a:rPr>
              <a:t>216,4</a:t>
            </a:r>
            <a:endParaRPr b="1" dirty="0" lang="ru-RU" sz="2000"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2800981" y="141110"/>
            <a:ext cx="6098922" cy="1297180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 bIns="45720" lIns="91440" rIns="91440" rtlCol="0" tIns="45720" vert="horz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charset="0" pitchFamily="34" typeface="Arial"/>
              <a:buNone/>
              <a:tabLst/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b="1" dirty="0" lang="ru-RU" smtClean="0" sz="2000">
                <a:solidFill>
                  <a:schemeClr val="accent3">
                    <a:lumMod val="50000"/>
                  </a:schemeClr>
                </a:solidFill>
                <a:latin charset="0" pitchFamily="34" typeface="Calibri"/>
                <a:cs charset="0" pitchFamily="18" typeface="Times New Roman"/>
              </a:rPr>
              <a:t> «</a:t>
            </a:r>
            <a:r>
              <a:rPr b="1" dirty="0" lang="ru-RU" sz="2000">
                <a:ln cmpd="sng" w="10541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Адресная инвестиционная программа Воскресенского муниципального округа Нижегородской области</a:t>
            </a:r>
            <a:r>
              <a:rPr b="1" dirty="0" lang="ru-RU" smtClean="0" sz="2000">
                <a:ln cmpd="sng" w="10541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charset="0" panose="020F0502020204030204" pitchFamily="34" typeface="Calibri"/>
                <a:cs charset="0" pitchFamily="18" typeface="Times New Roman"/>
              </a:rPr>
              <a:t>»</a:t>
            </a:r>
            <a:endParaRPr dirty="0" lang="ru-RU" sz="2000">
              <a:solidFill>
                <a:schemeClr val="accent3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6" name="Picture 3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13176"/>
            <a:ext cx="2336251" cy="165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D:\Users\Морозова\Desktop\Фото в БГР\жилье ситотам.jpg" id="1026" name="Picture 2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1" y="143661"/>
            <a:ext cx="2314163" cy="15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Морозова\Desktop\Фото в БГР\школа 2.jpg" id="1028" name="Picture 4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"/>
          <a:stretch/>
        </p:blipFill>
        <p:spPr bwMode="auto">
          <a:xfrm>
            <a:off x="6277986" y="4959107"/>
            <a:ext cx="2621917" cy="16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Морозова\Desktop\Фото в БГР\школа.jpg" id="1030" name="Picture 6"/>
          <p:cNvPicPr>
            <a:picLocks noChangeArrowheads="1"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"/>
          <a:stretch/>
        </p:blipFill>
        <p:spPr bwMode="auto">
          <a:xfrm>
            <a:off x="3201153" y="4834579"/>
            <a:ext cx="2761799" cy="18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713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9857"/>
            <a:ext cx="91567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223" y="1268760"/>
            <a:ext cx="8908921" cy="5247590"/>
          </a:xfrm>
          <a:prstGeom prst="rect">
            <a:avLst/>
          </a:prstGeom>
          <a:solidFill>
            <a:srgbClr val="FFFFCC">
              <a:alpha val="77647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Основные направления расходов по программе в 2026 году: </a:t>
            </a:r>
            <a:endParaRPr lang="ru-RU" b="1" dirty="0">
              <a:solidFill>
                <a:srgbClr val="0070C0"/>
              </a:solidFill>
              <a:latin typeface="Calibri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1) На обеспечение детей-сирот и детей, оставшихся без попечения родителей, жилыми</a:t>
            </a: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 помещениями 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за счет средств областного бюджета </a:t>
            </a:r>
            <a:r>
              <a:rPr lang="ru-RU" sz="1500" i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в сумме </a:t>
            </a:r>
            <a:r>
              <a:rPr lang="ru-RU" sz="1500" dirty="0" smtClean="0">
                <a:solidFill>
                  <a:srgbClr val="425519"/>
                </a:solidFill>
                <a:latin typeface="Calibri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25,4 млн. 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2) Проведение ремонта жилых помещений, собственниками которых являются дети-сироты и дети,   </a:t>
            </a:r>
          </a:p>
          <a:p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оставшиеся без попечения родителей 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0,4 млн. рублей.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3)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На газификацию жилья для детей-сирот в р.п.Воскресенское 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0,2 млн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. 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4)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Оценка технического состояния жилых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домов детей-сирот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и детей оставшихся без попечения </a:t>
            </a:r>
            <a:endParaRPr lang="ru-RU" sz="1500" b="1" dirty="0" smtClean="0">
              <a:solidFill>
                <a:srgbClr val="3B1D1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   родителей </a:t>
            </a:r>
            <a:r>
              <a:rPr lang="ru-RU" sz="1500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0,1 млн. рублей.</a:t>
            </a:r>
            <a:endParaRPr lang="ru-RU" sz="1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Times New Roman" panose="02020603050405020304" pitchFamily="18" charset="0"/>
              </a:rPr>
              <a:t>5)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Calibri"/>
                <a:cs typeface="Times New Roman" panose="02020603050405020304" pitchFamily="18" charset="0"/>
              </a:rPr>
              <a:t>На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реализацию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дополнительных мероприятий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по модернизации школьных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систем  образования </a:t>
            </a:r>
            <a:r>
              <a:rPr lang="ru-RU" sz="1500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</a:t>
            </a:r>
          </a:p>
          <a:p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 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1,2 </a:t>
            </a:r>
            <a:r>
              <a:rPr lang="ru-RU" sz="15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млн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. рублей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средства бюджета округа -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1,2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млн. рублей).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6) </a:t>
            </a:r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На капитальный ремонт образовательных организаций, реализующих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общеобразовательные  </a:t>
            </a:r>
          </a:p>
          <a:p>
            <a:r>
              <a:rPr lang="ru-RU" sz="1500" b="1" dirty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   программы 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0,2 млн. рублей </a:t>
            </a:r>
            <a:r>
              <a:rPr lang="ru-RU" sz="1500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средства бюджета округа 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0,2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млн. рублей).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7)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Разработка концепции по благоустройству общественного пространства Набережная ул.Пушкина,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для</a:t>
            </a:r>
          </a:p>
          <a:p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   участия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во всероссийском конкурсе Лучших проектов создания комфортной городской среды в </a:t>
            </a:r>
            <a:endParaRPr lang="ru-RU" sz="1500" b="1" dirty="0" smtClean="0">
              <a:solidFill>
                <a:srgbClr val="3B1D1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   Малых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городах опорных населенных пунктов исторических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поселений </a:t>
            </a:r>
            <a:r>
              <a:rPr lang="ru-RU" sz="15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0,8 млн. рублей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8) </a:t>
            </a:r>
            <a:r>
              <a:rPr lang="ru-RU" sz="1500" b="1" dirty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Ремонт вентиляции и утепление ниш подвала 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музея </a:t>
            </a:r>
            <a:r>
              <a:rPr lang="ru-RU" sz="1500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0,2 млн. рублей.</a:t>
            </a:r>
          </a:p>
          <a:p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9)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На обеспечение территорий документами территориального планирования и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    реализации архитектурной </a:t>
            </a:r>
            <a:r>
              <a:rPr lang="ru-RU" sz="1500" b="1" dirty="0">
                <a:solidFill>
                  <a:srgbClr val="4F271C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деятельности </a:t>
            </a:r>
            <a:r>
              <a:rPr lang="ru-RU" sz="1500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ru-RU" sz="1500" i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техпаспорта на вводимые объекты, 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экспертиза  смет и  </a:t>
            </a:r>
          </a:p>
          <a:p>
            <a:r>
              <a:rPr lang="ru-RU" sz="1500" i="1" dirty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i="1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    ПСД в  ГАУ НО УГЭ ПДиРИИ, получение технических условий</a:t>
            </a:r>
            <a:r>
              <a:rPr lang="ru-RU" sz="1500" dirty="0" smtClean="0">
                <a:solidFill>
                  <a:srgbClr val="008600"/>
                </a:solidFill>
                <a:latin typeface="Calibri"/>
                <a:cs typeface="Times New Roman" panose="02020603050405020304" pitchFamily="18" charset="0"/>
              </a:rPr>
              <a:t>)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–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0,6 млн.рублей.</a:t>
            </a:r>
          </a:p>
          <a:p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10) На обеспечение технического обслуживания газопроводов 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0,9 млн.рублей.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11) На ремонт муниципального жилья </a:t>
            </a:r>
            <a:r>
              <a:rPr lang="ru-RU" sz="1500" b="1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9933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0,1 млн.рублей.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12) На проверку смет, оплату техприсоединения </a:t>
            </a:r>
            <a:r>
              <a:rPr lang="ru-RU" sz="1500" dirty="0" smtClean="0">
                <a:solidFill>
                  <a:srgbClr val="3B1D15"/>
                </a:solidFill>
                <a:latin typeface="Calibri"/>
                <a:cs typeface="Times New Roman" panose="02020603050405020304" pitchFamily="18" charset="0"/>
              </a:rPr>
              <a:t>–</a:t>
            </a:r>
            <a:r>
              <a:rPr lang="ru-RU" sz="1500" b="1" dirty="0" smtClean="0">
                <a:solidFill>
                  <a:srgbClr val="9933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0,5 млн.р</a:t>
            </a:r>
            <a:r>
              <a:rPr lang="ru-RU" sz="1700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ублей.</a:t>
            </a: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22086" y="92120"/>
            <a:ext cx="8287128" cy="991901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Адресная инвестиционная программа Воскресенского муниципального округа Нижегородской области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2225"/>
            <a:ext cx="91567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TextBox 7"/>
          <p:cNvSpPr txBox="1">
            <a:spLocks noChangeArrowheads="1"/>
          </p:cNvSpPr>
          <p:nvPr/>
        </p:nvSpPr>
        <p:spPr bwMode="auto">
          <a:xfrm>
            <a:off x="7733104" y="1362732"/>
            <a:ext cx="10114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млн. руб.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661"/>
              </p:ext>
            </p:extLst>
          </p:nvPr>
        </p:nvGraphicFramePr>
        <p:xfrm>
          <a:off x="323529" y="1623543"/>
          <a:ext cx="8712967" cy="3389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0226"/>
                <a:gridCol w="1571389"/>
                <a:gridCol w="1503003"/>
                <a:gridCol w="1424980"/>
                <a:gridCol w="1513369"/>
              </a:tblGrid>
              <a:tr h="857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Вид  долгового </a:t>
                      </a:r>
                      <a:r>
                        <a:rPr lang="ru-RU" sz="14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обязательства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Величина муниципального долга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 01.01.2026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Предельный объем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привлечения в 2026 году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Предельный объем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погашения в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2026 году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Верхний предел муниципального</a:t>
                      </a:r>
                      <a:r>
                        <a:rPr lang="ru-RU" sz="14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долга 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на 01.01.2027</a:t>
                      </a:r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416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кредитных организаций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416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Муниципальные ценные бумаги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726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434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532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Итого объем муниципального долга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0828" y="5085184"/>
            <a:ext cx="8712967" cy="1600438"/>
          </a:xfrm>
          <a:prstGeom prst="rect">
            <a:avLst/>
          </a:prstGeom>
          <a:solidFill>
            <a:srgbClr val="F3E7FF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Верхний предел  муниципального долга  Воскресенского муниципального округа на 01.01.2027 года утвержден в размере  9,7 млн. рублей, в т.ч. верхний предел долга по муниципальным гарантиям – в размере 0 рублей   (что соответствует требованиям БК РФ)</a:t>
            </a:r>
          </a:p>
          <a:p>
            <a:pPr algn="ctr">
              <a:defRPr/>
            </a:pP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Предельный объем расходов на обслуживание муниципального долга  в 2026 году утвержден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 размере 15 100 рублей</a:t>
            </a:r>
            <a:endParaRPr lang="ru-RU" alt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2339752" y="160337"/>
            <a:ext cx="6513478" cy="12023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 МУНИЦИПАЛЬНОГО  ДОЛГА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ВОСКРЕСЕНСКОГО  МУНИЦИПАЛЬНОГО  ОКРУГА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66"/>
            <a:ext cx="1872208" cy="12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TextBox 7"/>
          <p:cNvSpPr txBox="1">
            <a:spLocks noChangeArrowheads="1"/>
          </p:cNvSpPr>
          <p:nvPr/>
        </p:nvSpPr>
        <p:spPr bwMode="auto">
          <a:xfrm>
            <a:off x="7668344" y="1569452"/>
            <a:ext cx="10114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млн. руб.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37543"/>
              </p:ext>
            </p:extLst>
          </p:nvPr>
        </p:nvGraphicFramePr>
        <p:xfrm>
          <a:off x="330828" y="1988840"/>
          <a:ext cx="8529702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7036"/>
                <a:gridCol w="1152128"/>
                <a:gridCol w="1080120"/>
                <a:gridCol w="1152128"/>
                <a:gridCol w="1080120"/>
                <a:gridCol w="1048170"/>
              </a:tblGrid>
              <a:tr h="261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Вид  долгового </a:t>
                      </a:r>
                      <a:r>
                        <a:rPr lang="ru-RU" sz="14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обязательства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2026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2027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2028 года</a:t>
                      </a:r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2029 года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7FF"/>
                    </a:solidFill>
                  </a:tcPr>
                </a:tc>
              </a:tr>
              <a:tr h="711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BDA"/>
                    </a:solidFill>
                  </a:tcPr>
                </a:tc>
              </a:tr>
              <a:tr h="322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Итого объем муниципального долга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13,7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10096" y="3645024"/>
            <a:ext cx="3037768" cy="1384995"/>
          </a:xfrm>
          <a:prstGeom prst="rect">
            <a:avLst/>
          </a:prstGeom>
          <a:solidFill>
            <a:srgbClr val="F3E7FF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Объем муниципального долга не должен превышать 50 % общего объема доходов округа без учета утвержденного объема безвозмездных поступлений и поступлений налоговых доходов по дополнительным нормативам отчислений от налога на доходы физических лиц*</a:t>
            </a:r>
            <a:endParaRPr lang="ru-RU" altLang="ru-RU" sz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2339752" y="160337"/>
            <a:ext cx="6513478" cy="1202395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МУНИЦИПАЛЬНЫЙ  ДОЛГ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ВОСКРЕСЕНСКОГО  МУНИЦИПАЛЬНОГО  ОКРУГА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66"/>
            <a:ext cx="1872208" cy="12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52431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Величина муниципального долга на 1 января:</a:t>
            </a: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0096" y="5445224"/>
            <a:ext cx="3037768" cy="1107996"/>
          </a:xfrm>
          <a:prstGeom prst="rect">
            <a:avLst/>
          </a:prstGeom>
          <a:solidFill>
            <a:srgbClr val="F3E7FF"/>
          </a:solidFill>
          <a:ln w="28575"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 Решение Совета депутатов Воскресенского муниципального округа Нижегородской области №86 от 26 декабря 2022 года «Об утверждении Положения о муниципальном долге Воскресенского муниципального округа Нижегородской области»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50097699"/>
              </p:ext>
            </p:extLst>
          </p:nvPr>
        </p:nvGraphicFramePr>
        <p:xfrm>
          <a:off x="3488940" y="3373835"/>
          <a:ext cx="536429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94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83688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8806" y="1408232"/>
            <a:ext cx="4464496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Управление финансов администрации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Воскресенского муниципального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Times New Roman" panose="02020603050405020304" pitchFamily="18" charset="0"/>
              </a:rPr>
              <a:t>округа Нижегородской области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400" dirty="0">
              <a:latin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8290"/>
              </p:ext>
            </p:extLst>
          </p:nvPr>
        </p:nvGraphicFramePr>
        <p:xfrm>
          <a:off x="424378" y="3404393"/>
          <a:ext cx="8293548" cy="3240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46774"/>
                <a:gridCol w="4146774"/>
              </a:tblGrid>
              <a:tr h="4100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Контактная</a:t>
                      </a:r>
                      <a:r>
                        <a:rPr lang="ru-RU" sz="1800" baseline="0" dirty="0" smtClean="0">
                          <a:latin typeface="Calibri" pitchFamily="34" charset="0"/>
                          <a:cs typeface="Calibri" pitchFamily="34" charset="0"/>
                        </a:rPr>
                        <a:t> информация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7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Начальник управления финансов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Мясникова  Наталия  Вячеславовна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80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Адрес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606730, Нижегородская обл.,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р.п. Воскресенское, пл.Ленина, д.1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4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Телефон, факс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(83163) 9-22-50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17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Адрес электронной почты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finance-vsk@mts-nn.ru</a:t>
                      </a:r>
                      <a:endParaRPr lang="en-US" sz="1400" dirty="0" smtClean="0">
                        <a:solidFill>
                          <a:srgbClr val="3366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1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Информационный ресурс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http://www.voskresenskoe</a:t>
                      </a: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nobl.ru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01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Режим работы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С 8-00 до 17-00 (Пт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– до 16-00)</a:t>
                      </a:r>
                    </a:p>
                    <a:p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Перерыв на обед с 12-00 до 13-00</a:t>
                      </a:r>
                    </a:p>
                    <a:p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Выходные дни – Сб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, Вс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4610100"/>
            <a:ext cx="319905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4610100"/>
            <a:ext cx="319905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577106" y="246126"/>
            <a:ext cx="7988092" cy="878618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РАЗРАБОТЧИК  ИНФОРМАЦИОННОГО  СБОРНИКА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«БЮДЖЕТ  ДЛЯ  ГРАЖДАН»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60.userapi.com/s/v1/ig2/EtyZBawowo7tTFY5UWrOrnLwYIqM7bZs4_JitZzQWXt8L4I8s174GiaUFviCah5tniamgM83aoNkR3e50CowUL-s.jpg?quality=95&amp;as=32x21,48x32,72x48,108x72,160x107,240x160,360x240,480x320,540x360,640x426,720x480,1080x720,1100x733&amp;from=bu&amp;cs=1100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2" y="1206176"/>
            <a:ext cx="2915816" cy="19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92"/>
            <a:ext cx="9156700" cy="68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577263" cy="5400600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Официальный сайт администрации</a:t>
            </a:r>
          </a:p>
          <a:p>
            <a:pPr algn="just"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Воскресенского муниципального округа  </a:t>
            </a:r>
            <a:r>
              <a:rPr lang="ru-RU" sz="1600" b="1" dirty="0" smtClean="0">
                <a:solidFill>
                  <a:srgbClr val="B38EF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http://voskresenskoe.nobl.ru 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Интернет портал государственных и муниципальных услуг 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b="1" dirty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                       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//gosuslugi.ru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или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https://gu.nnov.ru</a:t>
            </a:r>
            <a:endParaRPr lang="ru-RU" sz="16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Официальный сайт единой информационной системы в сфере закупок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rgbClr val="8C8EE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//zakupki.gov.ru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   Официальный сайт для размещения информации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о государственных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и муниципальных учреждениях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https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//bus.gov.ru</a:t>
            </a:r>
            <a:endParaRPr lang="ru-RU" sz="1600" b="1" u="sng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Единый портал бюджетной системы Российской Федерации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imes New Roman" pitchFamily="18" charset="0"/>
              </a:rPr>
              <a:t>Электронный бюджет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http://budget.gov.ru</a:t>
            </a:r>
            <a:endParaRPr lang="ru-RU" sz="1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577106" y="246126"/>
            <a:ext cx="7988092" cy="950626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Открытые муниципальные информационные ресурсы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altay/6527792/2a0000019152b3058100bb4b941be75503de/XX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95" y="4572100"/>
            <a:ext cx="3600400" cy="20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616595" y="188641"/>
            <a:ext cx="8103845" cy="576063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СТРУКТУРА  БЮДЖЕТА  МУНИЦИПАЛЬНОГО ОКРУГА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045" y="980728"/>
            <a:ext cx="2357747" cy="1015663"/>
          </a:xfrm>
          <a:prstGeom prst="rightArrowCallout">
            <a:avLst/>
          </a:prstGeom>
          <a:solidFill>
            <a:srgbClr val="EEF0F6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ДОХОДЫ  БЮДЖЕТА  ОКРУГА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817610"/>
            <a:ext cx="6048672" cy="1200329"/>
          </a:xfrm>
          <a:prstGeom prst="rect">
            <a:avLst/>
          </a:prstGeom>
          <a:solidFill>
            <a:srgbClr val="EEF0F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это денежные средства, поступающие в бюджет муниципального округа в безвозмездном и безвозвратном порядке в соответствии с законодательством Российской Федерации</a:t>
            </a: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7" y="2215938"/>
            <a:ext cx="2376265" cy="646331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НАЛОГОВЫЕ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ДОХОДЫ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2080912"/>
            <a:ext cx="6079856" cy="1477328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лиц, акцизы, налоги на совокупный доход, налог на имущество физических лиц, земельный налог и др.)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263" y="3798176"/>
            <a:ext cx="2386529" cy="646331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НЕНАЛОГОВЫЕ ДОХОДЫ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3645024"/>
            <a:ext cx="6079856" cy="1477328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доходы 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санкций, возмещение ущерба и другие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991" y="5589240"/>
            <a:ext cx="2367801" cy="646331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БЕЗВОЗМЕЗДНЫЕ ПОСТУПЛЕНИЯ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1800" y="5251634"/>
            <a:ext cx="6079856" cy="1477328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2291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3200" y="4725144"/>
            <a:ext cx="7481566" cy="1631216"/>
          </a:xfrm>
          <a:prstGeom prst="rect">
            <a:avLst/>
          </a:prstGeom>
          <a:solidFill>
            <a:srgbClr val="FFFFCC">
              <a:alpha val="7098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</a:p>
          <a:p>
            <a:endParaRPr lang="ru-RU" sz="3200" dirty="0">
              <a:solidFill>
                <a:srgbClr val="425519"/>
              </a:solidFill>
              <a:latin typeface="Calibri"/>
            </a:endParaRPr>
          </a:p>
        </p:txBody>
      </p:sp>
      <p:sp>
        <p:nvSpPr>
          <p:cNvPr id="2" name="AutoShape 2" descr="blob:https://web.telegram.org/1e674d38-dc7c-41d7-9616-91fe55350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0" y="260648"/>
            <a:ext cx="748156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" y="-22021"/>
            <a:ext cx="9173877" cy="68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616595" y="188641"/>
            <a:ext cx="8103845" cy="576063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СТРУКТУРА  БЮДЖЕТА  МУНИЦИПАЛЬНОГО ОКРУГА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098" y="876606"/>
            <a:ext cx="2376264" cy="1015663"/>
          </a:xfrm>
          <a:prstGeom prst="rightArrowCallout">
            <a:avLst/>
          </a:prstGeom>
          <a:solidFill>
            <a:srgbClr val="EEF0F6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  БЮДЖЕТА  ОКРУГА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876606"/>
            <a:ext cx="6048672" cy="830997"/>
          </a:xfrm>
          <a:prstGeom prst="rect">
            <a:avLst/>
          </a:prstGeom>
          <a:solidFill>
            <a:srgbClr val="EEF0F6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денежные средства, направляемые органами местного самоуправления из бюджета муниципального округа на решение вопросов местного значения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098" y="2045856"/>
            <a:ext cx="2376265" cy="338554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СОЦИАЛЬНЫЕ  РАСХОДЫ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1873015"/>
            <a:ext cx="6079856" cy="584775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расходы социального характера, к которым относятся расходы на образование, культуру, социальную политику, физкультуру и спорт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851" y="2829508"/>
            <a:ext cx="2386529" cy="338554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ДРУГИЕ  РАСХОДЫ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2583286"/>
            <a:ext cx="6079856" cy="830997"/>
          </a:xfrm>
          <a:prstGeom prst="rect">
            <a:avLst/>
          </a:prstGeom>
          <a:solidFill>
            <a:srgbClr val="FFF6E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расходы на жилищно-коммунальное хозяйство, общегосударственные вопросы, национальную экономику, СМИ, охрану окружающей среды и другие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28" y="3436303"/>
            <a:ext cx="8208912" cy="923330"/>
          </a:xfrm>
          <a:prstGeom prst="rect">
            <a:avLst/>
          </a:prstGeom>
          <a:solidFill>
            <a:srgbClr val="FFF6E1"/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СБАЛАНСИРОВАННОСТЬ  МУНИЦИПАЛЬНОГО БЮДЖЕТА</a:t>
            </a:r>
          </a:p>
          <a:p>
            <a:r>
              <a:rPr lang="ru-RU" sz="17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 местного самоуправления</a:t>
            </a:r>
            <a:endParaRPr lang="ru-RU" sz="1700" i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2" y="4437112"/>
            <a:ext cx="809625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black-minus-outline-ic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19" y="6184589"/>
            <a:ext cx="299201" cy="29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7" descr="90234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33" y="6063728"/>
            <a:ext cx="376639" cy="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%D0%9A%D0%B0%D1%80%D1%82%D0%B8%D0%BD%D0%BA%D0%B032%D0%BA32%D0%B1%D0%BE%D0%BD%D1%83%D1%81%D1%83320(5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54" y="6184589"/>
            <a:ext cx="288032" cy="2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90234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67056"/>
            <a:ext cx="376639" cy="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 descr="black-minus-outline-ico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0" y="5348163"/>
            <a:ext cx="338981" cy="3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8" y="5229200"/>
            <a:ext cx="809625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3" descr="%D0%9A%D0%B0%D1%80%D1%82%D0%B8%D0%BD%D0%BA%D0%B032%D0%BA32%D0%B1%D0%BE%D0%BD%D1%83%D1%81%D1%83320(5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58" y="5387253"/>
            <a:ext cx="288032" cy="2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4" y="6076343"/>
            <a:ext cx="850216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1" descr="20299523-A-stack-of-coins-close-up-is-not-a-white-background-isolated--Stock-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61" y="4458433"/>
            <a:ext cx="809625" cy="5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3" descr="%D0%9A%D0%B0%D1%80%D1%82%D0%B8%D0%BD%D0%BA%D0%B032%D0%BA32%D0%B1%D0%BE%D0%BD%D1%83%D1%81%D1%83320(5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8" y="4595165"/>
            <a:ext cx="288032" cy="2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44128" y="4437112"/>
            <a:ext cx="6079856" cy="584775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БЕЗДЕФИЦИТНЫЙ  БЮДЖЕТ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доходы и расходы равны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7420" y="5135238"/>
            <a:ext cx="6079856" cy="830997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ДЕФИЦИТ,   РАСХОДЫ ПРЕВЫШАЮТ ДОХОДЫ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необходимы источники покрытия дефицита, можно использовать остатки средств или привлечь средства в долг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6385" y="6017177"/>
            <a:ext cx="6079856" cy="584775"/>
          </a:xfrm>
          <a:prstGeom prst="rect">
            <a:avLst/>
          </a:prstGeom>
          <a:solidFill>
            <a:srgbClr val="F0FDFE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ПРОФИЦИТ,  ДОХОДЫ ПРЕВЫШАЮТ РАСХОДЫ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можно накапливать резервы, погашать имеющиеся долги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5" y="-22021"/>
            <a:ext cx="9173877" cy="68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616595" y="188641"/>
            <a:ext cx="8103845" cy="79208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НА ЧЕМ ОСНОВАНО СОСТАВЛЕНИЕ ПРОЕКТА  БЮДЖЕТА  МУНИЦИПАЛЬНОГО ОКРУГА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1608" y="1124744"/>
            <a:ext cx="6925979" cy="338554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Послание Президента Российской Федерации Федеральному Собранию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1608" y="1603485"/>
            <a:ext cx="6931997" cy="584775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Основные направления бюджетной и налоговой политики Воскресенского муниципального округа на 2026 год и на плановый период 2027 и 2028 годов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1609" y="2303960"/>
            <a:ext cx="6931996" cy="830997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Прогноз социально-экономического развития Воскресенского муниципального округа на среднесрочный период (на 2026 год и на плановый период 2027 и 2028 годов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95" y="4670684"/>
            <a:ext cx="8208912" cy="2062103"/>
          </a:xfrm>
          <a:prstGeom prst="rect">
            <a:avLst/>
          </a:prstGeom>
          <a:solidFill>
            <a:srgbClr val="F3FBF6"/>
          </a:solidFill>
          <a:ln w="28575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КТО  ЗАНИМАЕТСЯ СОСТАВЛЕНИЕМ  ПРОЕКТА  БЮДЖЕТА</a:t>
            </a: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Составление проекта бюджета – исключительная прерогатива администрации Воскресенского муниципального округа.</a:t>
            </a:r>
          </a:p>
          <a:p>
            <a:endParaRPr lang="ru-RU" sz="8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Непосредственное составление проекта бюджета округа осуществляет управление финансов администрации Воскресенского муниципального округа. Проект бюджета составляется сроком на три года – на очередной финансовый год и плановый период.</a:t>
            </a:r>
          </a:p>
          <a:p>
            <a:endParaRPr lang="ru-RU" sz="8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Проект бюджета муниципального округа утверждается решением Совета депутатов Воскресенского муниципального округа.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0698" y="3284984"/>
            <a:ext cx="6950734" cy="830997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Указы Президента РФ от 7 мая 2012 г., от 7 мая 2024 г. №309 «О национальных целях развития Российской Федерации на период до 2030 года и на перспективу до 2036 года»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9706" y="4229780"/>
            <a:ext cx="6950734" cy="338554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Муниципальные программы  Воскресенского муниципального округа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8" y="1100953"/>
            <a:ext cx="1275047" cy="108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Users\Морозова\Desktop\указ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" y="2303959"/>
            <a:ext cx="1572557" cy="12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{4420E2A0-295C-4779-9934-D3C4DC45FEE4}.t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1" y="3555464"/>
            <a:ext cx="1326643" cy="11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" y="-22021"/>
            <a:ext cx="9173877" cy="68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Арка 11"/>
          <p:cNvSpPr/>
          <p:nvPr/>
        </p:nvSpPr>
        <p:spPr>
          <a:xfrm rot="20112237">
            <a:off x="-974296" y="1702948"/>
            <a:ext cx="2825555" cy="3120165"/>
          </a:xfrm>
          <a:prstGeom prst="blockArc">
            <a:avLst>
              <a:gd name="adj1" fmla="val 18900000"/>
              <a:gd name="adj2" fmla="val 2700000"/>
              <a:gd name="adj3" fmla="val 328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8875621"/>
              </p:ext>
            </p:extLst>
          </p:nvPr>
        </p:nvGraphicFramePr>
        <p:xfrm>
          <a:off x="251520" y="1052736"/>
          <a:ext cx="8640960" cy="569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Текст 4"/>
          <p:cNvSpPr txBox="1">
            <a:spLocks/>
          </p:cNvSpPr>
          <p:nvPr/>
        </p:nvSpPr>
        <p:spPr>
          <a:xfrm>
            <a:off x="616595" y="188641"/>
            <a:ext cx="8103845" cy="792087"/>
          </a:xfrm>
          <a:prstGeom prst="rect">
            <a:avLst/>
          </a:prstGeom>
          <a:solidFill>
            <a:srgbClr val="FFF6E1">
              <a:alpha val="51000"/>
            </a:srgb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Основные направления налоговой и бюджетной политики округа на 2025-2027 годы</a:t>
            </a:r>
          </a:p>
        </p:txBody>
      </p:sp>
    </p:spTree>
    <p:extLst>
      <p:ext uri="{BB962C8B-B14F-4D97-AF65-F5344CB8AC3E}">
        <p14:creationId xmlns:p14="http://schemas.microsoft.com/office/powerpoint/2010/main" val="33908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58449</TotalTime>
  <Words>7279</Words>
  <Application>Microsoft Office PowerPoint</Application>
  <PresentationFormat>Экран (4:3)</PresentationFormat>
  <Paragraphs>2143</Paragraphs>
  <Slides>60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Михайловна</dc:creator>
  <cp:lastModifiedBy>Морозова Ирина Витальевна</cp:lastModifiedBy>
  <cp:revision>3784</cp:revision>
  <cp:lastPrinted>2025-12-09T12:54:13Z</cp:lastPrinted>
  <dcterms:created xsi:type="dcterms:W3CDTF">2013-11-18T11:27:07Z</dcterms:created>
  <dcterms:modified xsi:type="dcterms:W3CDTF">2026-01-14T07:49:32Z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2850573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